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18" r:id="rId1"/>
  </p:sldMasterIdLst>
  <p:notesMasterIdLst>
    <p:notesMasterId r:id="rId80"/>
  </p:notesMasterIdLst>
  <p:sldIdLst>
    <p:sldId id="377" r:id="rId2"/>
    <p:sldId id="378" r:id="rId3"/>
    <p:sldId id="379" r:id="rId4"/>
    <p:sldId id="381" r:id="rId5"/>
    <p:sldId id="383" r:id="rId6"/>
    <p:sldId id="387" r:id="rId7"/>
    <p:sldId id="388" r:id="rId8"/>
    <p:sldId id="419" r:id="rId9"/>
    <p:sldId id="391" r:id="rId10"/>
    <p:sldId id="392" r:id="rId11"/>
    <p:sldId id="393" r:id="rId12"/>
    <p:sldId id="394" r:id="rId13"/>
    <p:sldId id="395" r:id="rId14"/>
    <p:sldId id="396" r:id="rId15"/>
    <p:sldId id="420" r:id="rId16"/>
    <p:sldId id="421" r:id="rId17"/>
    <p:sldId id="399" r:id="rId18"/>
    <p:sldId id="400" r:id="rId19"/>
    <p:sldId id="402" r:id="rId20"/>
    <p:sldId id="403" r:id="rId21"/>
    <p:sldId id="404" r:id="rId22"/>
    <p:sldId id="405" r:id="rId23"/>
    <p:sldId id="406" r:id="rId24"/>
    <p:sldId id="408" r:id="rId25"/>
    <p:sldId id="422" r:id="rId26"/>
    <p:sldId id="410" r:id="rId27"/>
    <p:sldId id="411" r:id="rId28"/>
    <p:sldId id="412" r:id="rId29"/>
    <p:sldId id="413" r:id="rId30"/>
    <p:sldId id="414" r:id="rId31"/>
    <p:sldId id="415" r:id="rId32"/>
    <p:sldId id="416" r:id="rId33"/>
    <p:sldId id="417" r:id="rId34"/>
    <p:sldId id="418" r:id="rId35"/>
    <p:sldId id="260" r:id="rId36"/>
    <p:sldId id="265" r:id="rId37"/>
    <p:sldId id="256" r:id="rId38"/>
    <p:sldId id="257" r:id="rId39"/>
    <p:sldId id="258" r:id="rId40"/>
    <p:sldId id="423" r:id="rId41"/>
    <p:sldId id="336" r:id="rId42"/>
    <p:sldId id="337" r:id="rId43"/>
    <p:sldId id="338" r:id="rId44"/>
    <p:sldId id="340" r:id="rId45"/>
    <p:sldId id="435" r:id="rId46"/>
    <p:sldId id="343" r:id="rId47"/>
    <p:sldId id="346" r:id="rId48"/>
    <p:sldId id="347" r:id="rId49"/>
    <p:sldId id="436" r:id="rId50"/>
    <p:sldId id="349" r:id="rId51"/>
    <p:sldId id="353" r:id="rId52"/>
    <p:sldId id="433" r:id="rId53"/>
    <p:sldId id="370" r:id="rId54"/>
    <p:sldId id="371" r:id="rId55"/>
    <p:sldId id="442" r:id="rId56"/>
    <p:sldId id="376" r:id="rId57"/>
    <p:sldId id="455" r:id="rId58"/>
    <p:sldId id="456" r:id="rId59"/>
    <p:sldId id="424" r:id="rId60"/>
    <p:sldId id="425" r:id="rId61"/>
    <p:sldId id="434" r:id="rId62"/>
    <p:sldId id="426" r:id="rId63"/>
    <p:sldId id="427" r:id="rId64"/>
    <p:sldId id="429" r:id="rId65"/>
    <p:sldId id="430" r:id="rId66"/>
    <p:sldId id="431" r:id="rId67"/>
    <p:sldId id="432" r:id="rId68"/>
    <p:sldId id="437" r:id="rId69"/>
    <p:sldId id="454" r:id="rId70"/>
    <p:sldId id="443" r:id="rId71"/>
    <p:sldId id="444" r:id="rId72"/>
    <p:sldId id="446" r:id="rId73"/>
    <p:sldId id="447" r:id="rId74"/>
    <p:sldId id="448" r:id="rId75"/>
    <p:sldId id="449" r:id="rId76"/>
    <p:sldId id="450" r:id="rId77"/>
    <p:sldId id="451" r:id="rId78"/>
    <p:sldId id="452" r:id="rId79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B4B"/>
    <a:srgbClr val="FF9999"/>
    <a:srgbClr val="FF9966"/>
    <a:srgbClr val="FFCC99"/>
    <a:srgbClr val="C39BE1"/>
    <a:srgbClr val="C9E7A7"/>
    <a:srgbClr val="C7AF55"/>
    <a:srgbClr val="996633"/>
    <a:srgbClr val="336699"/>
    <a:srgbClr val="BB19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22" autoAdjust="0"/>
    <p:restoredTop sz="94709" autoAdjust="0"/>
  </p:normalViewPr>
  <p:slideViewPr>
    <p:cSldViewPr>
      <p:cViewPr varScale="1">
        <p:scale>
          <a:sx n="70" d="100"/>
          <a:sy n="70" d="100"/>
        </p:scale>
        <p:origin x="-13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4623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36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tableStyles" Target="tableStyle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5B70181-F02F-4C66-99E2-8B5A8991E88C}" type="datetimeFigureOut">
              <a:rPr lang="en-US"/>
              <a:pPr>
                <a:defRPr/>
              </a:pPr>
              <a:t>8/12/2013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18EB0AE-BFD3-4B4F-8447-88C710A6C4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121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DB7F20-11BC-49A8-8631-A225F31A008D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782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F559622-BADC-4C71-80C9-6F40C30216F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011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A3ED4E9-4AC6-4586-BAF3-FB477BE95FD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50180" name="Slide Number Placeholder 3"/>
          <p:cNvSpPr txBox="1">
            <a:spLocks noGrp="1"/>
          </p:cNvSpPr>
          <p:nvPr/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9" rIns="93177" bIns="46589" anchor="b"/>
          <a:lstStyle/>
          <a:p>
            <a:pPr algn="r"/>
            <a:fld id="{91F07EBE-38B2-40C8-9225-98AFE887B80E}" type="slidenum">
              <a:rPr lang="en-US" sz="1200">
                <a:latin typeface="Calibri" pitchFamily="34" charset="0"/>
              </a:rPr>
              <a:pPr algn="r"/>
              <a:t>47</a:t>
            </a:fld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52228" name="Slide Number Placeholder 3"/>
          <p:cNvSpPr txBox="1">
            <a:spLocks noGrp="1"/>
          </p:cNvSpPr>
          <p:nvPr/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9" rIns="93177" bIns="46589" anchor="b"/>
          <a:lstStyle/>
          <a:p>
            <a:pPr algn="r"/>
            <a:fld id="{A6826F35-0ED2-44E6-BDC0-647C31B6B6D7}" type="slidenum">
              <a:rPr lang="en-US" sz="1200">
                <a:latin typeface="Calibri" pitchFamily="34" charset="0"/>
              </a:rPr>
              <a:pPr algn="r"/>
              <a:t>48</a:t>
            </a:fld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011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A3ED4E9-4AC6-4586-BAF3-FB477BE95FD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928589-CD12-45D6-B4E7-46314CD034F8}" type="slidenum">
              <a:rPr lang="en-US" smtClean="0"/>
              <a:pPr/>
              <a:t>58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dirty="0" smtClean="0">
                <a:solidFill>
                  <a:schemeClr val="tx1"/>
                </a:solidFill>
              </a:rPr>
              <a:t>South: 10 years less than home in England due to disease; 50% not living past 20 years old.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8EB0AE-BFD3-4B4F-8447-88C710A6C4D5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015256B-22C3-48D5-8632-7DA522963163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928589-CD12-45D6-B4E7-46314CD034F8}" type="slidenum">
              <a:rPr lang="en-US" smtClean="0"/>
              <a:pPr/>
              <a:t>70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928589-CD12-45D6-B4E7-46314CD034F8}" type="slidenum">
              <a:rPr lang="en-US" smtClean="0"/>
              <a:pPr/>
              <a:t>71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3C4ED9-C8A8-42A6-813D-637724DD9E5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928589-CD12-45D6-B4E7-46314CD034F8}" type="slidenum">
              <a:rPr lang="en-US" smtClean="0"/>
              <a:pPr/>
              <a:t>72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928589-CD12-45D6-B4E7-46314CD034F8}" type="slidenum">
              <a:rPr lang="en-US" smtClean="0"/>
              <a:pPr/>
              <a:t>73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928589-CD12-45D6-B4E7-46314CD034F8}" type="slidenum">
              <a:rPr lang="en-US" smtClean="0"/>
              <a:pPr/>
              <a:t>74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928589-CD12-45D6-B4E7-46314CD034F8}" type="slidenum">
              <a:rPr lang="en-US" smtClean="0"/>
              <a:pPr/>
              <a:t>75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928589-CD12-45D6-B4E7-46314CD034F8}" type="slidenum">
              <a:rPr lang="en-US" smtClean="0"/>
              <a:pPr/>
              <a:t>76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928589-CD12-45D6-B4E7-46314CD034F8}" type="slidenum">
              <a:rPr lang="en-US" smtClean="0"/>
              <a:pPr/>
              <a:t>77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928589-CD12-45D6-B4E7-46314CD034F8}" type="slidenum">
              <a:rPr lang="en-US" smtClean="0"/>
              <a:pPr/>
              <a:t>78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C8F0DF8-BE13-46E3-8358-825EA93794C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7DBE7BC-A89C-4840-9DAF-88B0DE76388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C5C5573-B049-4716-8083-C89E346619F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505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D0D30BC-8066-4F5C-951D-0DA6AEC48E6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758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DB1AE92-CB64-4CE9-832B-B14CCECAB45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963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BA19765-26C6-4C95-8A6A-F32D39B4AFB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168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7A96B9E-4977-4B8F-B040-141D0F0C60A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/>
        </p:nvSpPr>
        <p:spPr>
          <a:xfrm>
            <a:off x="0" y="2544763"/>
            <a:ext cx="9144000" cy="3255962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6"/>
          <p:cNvSpPr/>
          <p:nvPr/>
        </p:nvSpPr>
        <p:spPr>
          <a:xfrm>
            <a:off x="0" y="2667000"/>
            <a:ext cx="9144000" cy="2740025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7"/>
          <p:cNvSpPr/>
          <p:nvPr/>
        </p:nvSpPr>
        <p:spPr>
          <a:xfrm>
            <a:off x="0" y="5478463"/>
            <a:ext cx="9144000" cy="236537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TextBox 10"/>
          <p:cNvSpPr txBox="1"/>
          <p:nvPr/>
        </p:nvSpPr>
        <p:spPr>
          <a:xfrm>
            <a:off x="3148013" y="4260850"/>
            <a:ext cx="1219200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spc="150" dirty="0">
                <a:solidFill>
                  <a:schemeClr val="accent1"/>
                </a:solidFill>
                <a:latin typeface="+mn-lt"/>
                <a:sym typeface="Wingdings"/>
              </a:rPr>
              <a:t></a:t>
            </a:r>
            <a:endParaRPr lang="en-US" sz="3200" spc="150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8" name="TextBox 14"/>
          <p:cNvSpPr txBox="1"/>
          <p:nvPr/>
        </p:nvSpPr>
        <p:spPr>
          <a:xfrm>
            <a:off x="4819650" y="4260850"/>
            <a:ext cx="1219200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spc="150" dirty="0">
                <a:solidFill>
                  <a:schemeClr val="accent1"/>
                </a:solidFill>
                <a:latin typeface="+mn-lt"/>
                <a:sym typeface="Wingdings"/>
              </a:rPr>
              <a:t></a:t>
            </a:r>
            <a:endParaRPr lang="en-US" sz="3200" spc="150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599" y="2819400"/>
            <a:ext cx="8686800" cy="1470025"/>
          </a:xfrm>
        </p:spPr>
        <p:txBody>
          <a:bodyPr anchor="b">
            <a:noAutofit/>
          </a:bodyPr>
          <a:lstStyle>
            <a:lvl1pPr>
              <a:defRPr sz="7200" b="0" cap="none" spc="0">
                <a:ln w="1397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499" y="4800600"/>
            <a:ext cx="8001000" cy="5334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195F33-58F0-4567-8057-52DB09D5B16A}" type="datetime1">
              <a:rPr lang="en-US"/>
              <a:pPr>
                <a:defRPr/>
              </a:pPr>
              <a:t>8/12/2013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62400" y="4392613"/>
            <a:ext cx="1219200" cy="365125"/>
          </a:xfrm>
        </p:spPr>
        <p:txBody>
          <a:bodyPr/>
          <a:lstStyle>
            <a:lvl1pPr algn="ctr">
              <a:defRPr sz="2400">
                <a:latin typeface="+mj-lt"/>
              </a:defRPr>
            </a:lvl1pPr>
          </a:lstStyle>
          <a:p>
            <a:pPr>
              <a:defRPr/>
            </a:pPr>
            <a:fld id="{174700A9-0C6E-44CF-B376-2CE7B7D2D12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3ACED2-447D-4AA0-94DF-83B10B93B453}" type="datetime1">
              <a:rPr lang="en-US"/>
              <a:pPr>
                <a:defRPr/>
              </a:pPr>
              <a:t>8/12/2013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0D0610-11D5-4977-9FC7-6AA3477363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 rot="5400000">
            <a:off x="4591050" y="2409825"/>
            <a:ext cx="6858000" cy="2038350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7"/>
          <p:cNvSpPr/>
          <p:nvPr/>
        </p:nvSpPr>
        <p:spPr>
          <a:xfrm rot="5400000">
            <a:off x="4668044" y="2570956"/>
            <a:ext cx="6858000" cy="1716088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 rot="5400000">
            <a:off x="3681413" y="3354387"/>
            <a:ext cx="6858000" cy="149225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5200" y="274638"/>
            <a:ext cx="1447800" cy="5851525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274638"/>
            <a:ext cx="6353175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BDAD2D-53F5-44CD-87ED-E9C92CC449E1}" type="datetime1">
              <a:rPr lang="en-US"/>
              <a:pPr>
                <a:defRPr/>
              </a:pPr>
              <a:t>8/12/2013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0" y="6356350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12434F-0DA9-45CD-8A91-DEDC1D340C9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6D7BCF-19F2-4B6C-ADA9-58FB36188356}" type="datetime1">
              <a:rPr lang="en-US"/>
              <a:pPr>
                <a:defRPr/>
              </a:pPr>
              <a:t>8/12/2013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7FBAC8-7621-4895-9D14-EDF3B9405D8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2544763"/>
            <a:ext cx="9144000" cy="3255962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7"/>
          <p:cNvSpPr/>
          <p:nvPr/>
        </p:nvSpPr>
        <p:spPr>
          <a:xfrm>
            <a:off x="0" y="2667000"/>
            <a:ext cx="9144000" cy="2740025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5478463"/>
            <a:ext cx="9144000" cy="236537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TextBox 10"/>
          <p:cNvSpPr txBox="1"/>
          <p:nvPr/>
        </p:nvSpPr>
        <p:spPr>
          <a:xfrm>
            <a:off x="4819650" y="4260850"/>
            <a:ext cx="1219200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spc="150" dirty="0">
                <a:solidFill>
                  <a:srgbClr val="FFFFFF"/>
                </a:solidFill>
                <a:latin typeface="+mn-lt"/>
                <a:sym typeface="Wingdings"/>
              </a:rPr>
              <a:t></a:t>
            </a:r>
            <a:endParaRPr lang="en-US" sz="3200" spc="15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8" name="TextBox 11"/>
          <p:cNvSpPr txBox="1"/>
          <p:nvPr/>
        </p:nvSpPr>
        <p:spPr>
          <a:xfrm>
            <a:off x="3148013" y="4260850"/>
            <a:ext cx="1219200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spc="150" dirty="0">
                <a:solidFill>
                  <a:srgbClr val="FFFFFF"/>
                </a:solidFill>
                <a:latin typeface="+mn-lt"/>
                <a:sym typeface="Wingdings"/>
              </a:rPr>
              <a:t></a:t>
            </a:r>
            <a:endParaRPr lang="en-US" sz="3200" spc="15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9" y="2819400"/>
            <a:ext cx="8686800" cy="1463040"/>
          </a:xfrm>
        </p:spPr>
        <p:txBody>
          <a:bodyPr anchor="b" anchorCtr="0">
            <a:noAutofit/>
          </a:bodyPr>
          <a:lstStyle>
            <a:lvl1pPr algn="ctr">
              <a:defRPr sz="72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499" y="4800600"/>
            <a:ext cx="8001000" cy="548640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38948B-BDEB-4383-9270-1BCBB4AE1654}" type="datetime1">
              <a:rPr lang="en-US"/>
              <a:pPr>
                <a:defRPr/>
              </a:pPr>
              <a:t>8/12/2013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59225" y="4389438"/>
            <a:ext cx="1216025" cy="365125"/>
          </a:xfrm>
        </p:spPr>
        <p:txBody>
          <a:bodyPr/>
          <a:lstStyle>
            <a:lvl1pPr algn="ctr"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D12B24B-B474-4D67-8ACB-B5AB892446E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D275E4-AD36-4320-A155-7181A473714A}" type="datetime1">
              <a:rPr lang="en-US"/>
              <a:pPr>
                <a:defRPr/>
              </a:pPr>
              <a:t>8/12/2013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2B4B87-20C8-4A4A-971A-E69194E4D78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7DE0BD-6753-4581-8E86-52DBE322A152}" type="datetime1">
              <a:rPr lang="en-US"/>
              <a:pPr>
                <a:defRPr/>
              </a:pPr>
              <a:t>8/12/2013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0378F7-52D2-473C-BFF2-6731B5419E2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B6F979-DF40-4C91-ACA6-FB379FFDC2D8}" type="datetime1">
              <a:rPr lang="en-US"/>
              <a:pPr>
                <a:defRPr/>
              </a:pPr>
              <a:t>8/12/2013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34FBFD-9586-4B7D-88B0-C388C1038A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678612-300E-4ABD-9822-0027FAD1D3BA}" type="datetime1">
              <a:rPr lang="en-US"/>
              <a:pPr>
                <a:defRPr/>
              </a:pPr>
              <a:t>8/12/2013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25D48C-601A-4AC2-9EBF-8931DF3DD5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6172200" y="161925"/>
            <a:ext cx="2971800" cy="11525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6145213" y="133350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10"/>
          <p:cNvSpPr/>
          <p:nvPr/>
        </p:nvSpPr>
        <p:spPr>
          <a:xfrm>
            <a:off x="6145213" y="133350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5638800" cy="946150"/>
          </a:xfrm>
        </p:spPr>
        <p:txBody>
          <a:bodyPr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912" y="1719072"/>
            <a:ext cx="8247888" cy="45354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74320"/>
            <a:ext cx="2743200" cy="94488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9D09E9-CFA8-4706-A404-52D766E74FA1}" type="datetime1">
              <a:rPr lang="en-US"/>
              <a:pPr>
                <a:defRPr/>
              </a:pPr>
              <a:t>8/12/2013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8F8C78-7EA6-458F-BC32-0E88FEDC18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6172200" y="161925"/>
            <a:ext cx="2971800" cy="11525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6145213" y="133350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10"/>
          <p:cNvSpPr/>
          <p:nvPr/>
        </p:nvSpPr>
        <p:spPr>
          <a:xfrm>
            <a:off x="6145213" y="133350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6880" y="1717040"/>
            <a:ext cx="8249920" cy="4531360"/>
          </a:xfrm>
          <a:solidFill>
            <a:schemeClr val="bg2">
              <a:lumMod val="60000"/>
              <a:lumOff val="40000"/>
            </a:schemeClr>
          </a:solidFill>
          <a:effectLst>
            <a:outerShdw blurRad="76200" dist="38100" dir="3600000" algn="ctr" rotWithShape="0">
              <a:srgbClr val="000000">
                <a:alpha val="50000"/>
              </a:srgb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5638800" cy="1005840"/>
          </a:xfrm>
        </p:spPr>
        <p:txBody>
          <a:bodyPr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28600"/>
            <a:ext cx="2819400" cy="100584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F2BA8D-7F99-4EF5-8374-4D146E0C0EBD}" type="datetime1">
              <a:rPr lang="en-US"/>
              <a:pPr>
                <a:defRPr/>
              </a:pPr>
              <a:t>8/12/2013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37D58C-DD75-437A-94B9-5D8FB3FE49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00013"/>
            <a:ext cx="9144000" cy="1454150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68275"/>
            <a:ext cx="9144000" cy="1154113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82563"/>
            <a:ext cx="8229600" cy="1111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16938731-4FD0-431A-9833-81C0C8CDC9D1}" type="datetime1">
              <a:rPr lang="en-US"/>
              <a:pPr>
                <a:defRPr/>
              </a:pPr>
              <a:t>8/12/2013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E8FD6C3A-2E5B-4581-8E02-995477B89BD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1368425"/>
            <a:ext cx="9144000" cy="149225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0" r:id="rId1"/>
    <p:sldLayoutId id="2147484129" r:id="rId2"/>
    <p:sldLayoutId id="2147484131" r:id="rId3"/>
    <p:sldLayoutId id="2147484128" r:id="rId4"/>
    <p:sldLayoutId id="2147484127" r:id="rId5"/>
    <p:sldLayoutId id="2147484126" r:id="rId6"/>
    <p:sldLayoutId id="2147484132" r:id="rId7"/>
    <p:sldLayoutId id="2147484133" r:id="rId8"/>
    <p:sldLayoutId id="2147484134" r:id="rId9"/>
    <p:sldLayoutId id="2147484125" r:id="rId10"/>
    <p:sldLayoutId id="2147484135" r:id="rId11"/>
  </p:sldLayoutIdLst>
  <p:transition>
    <p:fad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400" kern="1200">
          <a:ln w="13970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400">
          <a:solidFill>
            <a:srgbClr val="FFFFFF"/>
          </a:solidFill>
          <a:latin typeface="Bodoni MT Condense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400">
          <a:solidFill>
            <a:srgbClr val="FFFFFF"/>
          </a:solidFill>
          <a:latin typeface="Bodoni MT Condense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400">
          <a:solidFill>
            <a:srgbClr val="FFFFFF"/>
          </a:solidFill>
          <a:latin typeface="Bodoni MT Condense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400">
          <a:solidFill>
            <a:srgbClr val="FFFFFF"/>
          </a:solidFill>
          <a:latin typeface="Bodoni MT Condense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400">
          <a:solidFill>
            <a:srgbClr val="FFFFFF"/>
          </a:solidFill>
          <a:latin typeface="Bodoni MT Condense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400">
          <a:solidFill>
            <a:srgbClr val="FFFFFF"/>
          </a:solidFill>
          <a:latin typeface="Bodoni MT Condense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400">
          <a:solidFill>
            <a:srgbClr val="FFFFFF"/>
          </a:solidFill>
          <a:latin typeface="Bodoni MT Condense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400">
          <a:solidFill>
            <a:srgbClr val="FFFFFF"/>
          </a:solidFill>
          <a:latin typeface="Bodoni MT Condense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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Courier New" pitchFamily="49" charset="0"/>
        <a:buChar char="o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D2DA7A"/>
        </a:buClr>
        <a:buFont typeface="Arial" charset="0"/>
        <a:buChar char="•"/>
        <a:defRPr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ADA7A"/>
        </a:buClr>
        <a:buFont typeface="Arial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B88472"/>
        </a:buClr>
        <a:buFont typeface="Arial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wmf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gif"/><Relationship Id="rId4" Type="http://schemas.openxmlformats.org/officeDocument/2006/relationships/image" Target="../media/image2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hyperlink" Target="http://www.fantasykat.com/ch/johnrolfe.html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6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../../APUSH/Unit%201%20-%20Contact%20through%20Colonization/Good%20Eats%20-%20Thanksgiving.avi" TargetMode="External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HBqiVhXSoeY" TargetMode="External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hyperlink" Target="http://www.youtube.com/watch?v=TTYOQ05oDOI&amp;list=PL8dPuuaLjXtMwmepBjTSG593eG7ObzO7s&amp;index=3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jpe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../APUSH%20Videos/Unit%201/Bacon's%20Rebellion.asf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hyperlink" Target="http://upload.wikimedia.org/wikipedia/commons/c/ca/Triangle_trade2.png" TargetMode="Externa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7.jpeg"/><Relationship Id="rId4" Type="http://schemas.openxmlformats.org/officeDocument/2006/relationships/hyperlink" Target="../APUSH%20Videos/Unit%201/Roots%20Slave%20Sale.mpg" TargetMode="Externa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hyperlink" Target="../APUSH%20Videos/Unit%201/Roots%20Slave%20Sale.mpg" TargetMode="External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9.png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4.jpe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6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9.wmf"/><Relationship Id="rId4" Type="http://schemas.openxmlformats.org/officeDocument/2006/relationships/image" Target="../media/image78.jpe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1.jpe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3.jpe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5.jpe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New World Beginnings</a:t>
            </a:r>
            <a:endParaRPr lang="en-US" dirty="0"/>
          </a:p>
        </p:txBody>
      </p:sp>
      <p:sp>
        <p:nvSpPr>
          <p:cNvPr id="15362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Contact: Europeans and Amerindians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06" name="Picture 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828800"/>
            <a:ext cx="3867150" cy="441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4" name="Picture 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86100" y="2133600"/>
            <a:ext cx="6057900" cy="493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152400" y="152400"/>
            <a:ext cx="8839199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“How to Get to India”: European Edition</a:t>
            </a:r>
          </a:p>
        </p:txBody>
      </p:sp>
      <p:pic>
        <p:nvPicPr>
          <p:cNvPr id="153605" name="Picture 5" descr="C:\Documents and Settings\mchanrahan\Local Settings\Temporary Internet Files\Content.IE5\IQ010KT7\MC900431559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5200" y="33528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 descr="C:\Documents and Settings\mchanrahan\Local Settings\Temporary Internet Files\Content.IE5\IQ010KT7\MC900431559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38100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 descr="C:\Documents and Settings\mchanrahan\Local Settings\Temporary Internet Files\Content.IE5\IQ010KT7\MC900431559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1800" y="35052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Curved Down Arrow 11"/>
          <p:cNvSpPr/>
          <p:nvPr/>
        </p:nvSpPr>
        <p:spPr>
          <a:xfrm rot="610899">
            <a:off x="3787775" y="2865438"/>
            <a:ext cx="2401888" cy="727075"/>
          </a:xfrm>
          <a:prstGeom prst="curvedDownArrow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tx1"/>
              </a:gs>
              <a:gs pos="100000">
                <a:srgbClr val="FDC72F"/>
              </a:gs>
            </a:gsLst>
            <a:lin ang="5400000" scaled="0"/>
          </a:gradFill>
          <a:ln>
            <a:solidFill>
              <a:srgbClr val="F684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Curved Down Arrow 12"/>
          <p:cNvSpPr/>
          <p:nvPr/>
        </p:nvSpPr>
        <p:spPr>
          <a:xfrm>
            <a:off x="3733800" y="2667000"/>
            <a:ext cx="3429000" cy="728663"/>
          </a:xfrm>
          <a:prstGeom prst="curvedDownArrow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tx1"/>
              </a:gs>
              <a:gs pos="100000">
                <a:srgbClr val="FDC72F"/>
              </a:gs>
            </a:gsLst>
            <a:lin ang="5400000" scaled="0"/>
          </a:gradFill>
          <a:ln>
            <a:solidFill>
              <a:srgbClr val="F684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2859088" y="3657600"/>
            <a:ext cx="3160712" cy="2430463"/>
          </a:xfrm>
          <a:custGeom>
            <a:avLst/>
            <a:gdLst>
              <a:gd name="connsiteX0" fmla="*/ 636639 w 3141407"/>
              <a:gd name="connsiteY0" fmla="*/ 0 h 2504767"/>
              <a:gd name="connsiteX1" fmla="*/ 46703 w 3141407"/>
              <a:gd name="connsiteY1" fmla="*/ 516194 h 2504767"/>
              <a:gd name="connsiteX2" fmla="*/ 916858 w 3141407"/>
              <a:gd name="connsiteY2" fmla="*/ 2300748 h 2504767"/>
              <a:gd name="connsiteX3" fmla="*/ 2155723 w 3141407"/>
              <a:gd name="connsiteY3" fmla="*/ 1740310 h 2504767"/>
              <a:gd name="connsiteX4" fmla="*/ 2996381 w 3141407"/>
              <a:gd name="connsiteY4" fmla="*/ 707923 h 2504767"/>
              <a:gd name="connsiteX5" fmla="*/ 3025877 w 3141407"/>
              <a:gd name="connsiteY5" fmla="*/ 619432 h 2504767"/>
              <a:gd name="connsiteX6" fmla="*/ 3025877 w 3141407"/>
              <a:gd name="connsiteY6" fmla="*/ 486697 h 2504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41407" h="2504767">
                <a:moveTo>
                  <a:pt x="636639" y="0"/>
                </a:moveTo>
                <a:cubicBezTo>
                  <a:pt x="318319" y="66368"/>
                  <a:pt x="0" y="132736"/>
                  <a:pt x="46703" y="516194"/>
                </a:cubicBezTo>
                <a:cubicBezTo>
                  <a:pt x="93406" y="899652"/>
                  <a:pt x="565355" y="2096729"/>
                  <a:pt x="916858" y="2300748"/>
                </a:cubicBezTo>
                <a:cubicBezTo>
                  <a:pt x="1268361" y="2504767"/>
                  <a:pt x="1809136" y="2005781"/>
                  <a:pt x="2155723" y="1740310"/>
                </a:cubicBezTo>
                <a:cubicBezTo>
                  <a:pt x="2502310" y="1474839"/>
                  <a:pt x="2851355" y="894736"/>
                  <a:pt x="2996381" y="707923"/>
                </a:cubicBezTo>
                <a:cubicBezTo>
                  <a:pt x="3141407" y="521110"/>
                  <a:pt x="3020961" y="656303"/>
                  <a:pt x="3025877" y="619432"/>
                </a:cubicBezTo>
                <a:cubicBezTo>
                  <a:pt x="3030793" y="582561"/>
                  <a:pt x="3028335" y="534629"/>
                  <a:pt x="3025877" y="486697"/>
                </a:cubicBezTo>
              </a:path>
            </a:pathLst>
          </a:custGeom>
          <a:ln w="38100">
            <a:solidFill>
              <a:srgbClr val="F684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2859088" y="3733800"/>
            <a:ext cx="4300537" cy="2389188"/>
          </a:xfrm>
          <a:custGeom>
            <a:avLst/>
            <a:gdLst>
              <a:gd name="connsiteX0" fmla="*/ 636639 w 4301613"/>
              <a:gd name="connsiteY0" fmla="*/ 0 h 2480187"/>
              <a:gd name="connsiteX1" fmla="*/ 46703 w 4301613"/>
              <a:gd name="connsiteY1" fmla="*/ 501445 h 2480187"/>
              <a:gd name="connsiteX2" fmla="*/ 916858 w 4301613"/>
              <a:gd name="connsiteY2" fmla="*/ 2286000 h 2480187"/>
              <a:gd name="connsiteX3" fmla="*/ 3778045 w 4301613"/>
              <a:gd name="connsiteY3" fmla="*/ 1666567 h 2480187"/>
              <a:gd name="connsiteX4" fmla="*/ 4058265 w 4301613"/>
              <a:gd name="connsiteY4" fmla="*/ 265471 h 2480187"/>
              <a:gd name="connsiteX5" fmla="*/ 4043516 w 4301613"/>
              <a:gd name="connsiteY5" fmla="*/ 383458 h 2480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01613" h="2480187">
                <a:moveTo>
                  <a:pt x="636639" y="0"/>
                </a:moveTo>
                <a:cubicBezTo>
                  <a:pt x="318319" y="60222"/>
                  <a:pt x="0" y="120445"/>
                  <a:pt x="46703" y="501445"/>
                </a:cubicBezTo>
                <a:cubicBezTo>
                  <a:pt x="93406" y="882445"/>
                  <a:pt x="294968" y="2091813"/>
                  <a:pt x="916858" y="2286000"/>
                </a:cubicBezTo>
                <a:cubicBezTo>
                  <a:pt x="1538748" y="2480187"/>
                  <a:pt x="3254477" y="2003322"/>
                  <a:pt x="3778045" y="1666567"/>
                </a:cubicBezTo>
                <a:cubicBezTo>
                  <a:pt x="4301613" y="1329812"/>
                  <a:pt x="4058265" y="265471"/>
                  <a:pt x="4058265" y="265471"/>
                </a:cubicBezTo>
                <a:cubicBezTo>
                  <a:pt x="4102510" y="51620"/>
                  <a:pt x="4073013" y="217539"/>
                  <a:pt x="4043516" y="383458"/>
                </a:cubicBezTo>
              </a:path>
            </a:pathLst>
          </a:custGeom>
          <a:ln w="38100">
            <a:solidFill>
              <a:srgbClr val="F684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Left Arrow 17"/>
          <p:cNvSpPr/>
          <p:nvPr/>
        </p:nvSpPr>
        <p:spPr>
          <a:xfrm>
            <a:off x="2286000" y="3276600"/>
            <a:ext cx="1219200" cy="533400"/>
          </a:xfrm>
          <a:prstGeom prst="leftArrow">
            <a:avLst>
              <a:gd name="adj1" fmla="val 33410"/>
              <a:gd name="adj2" fmla="val 50000"/>
            </a:avLst>
          </a:prstGeom>
          <a:gradFill>
            <a:gsLst>
              <a:gs pos="0">
                <a:srgbClr val="F79F57"/>
              </a:gs>
              <a:gs pos="50000">
                <a:schemeClr val="tx1"/>
              </a:gs>
              <a:gs pos="100000">
                <a:srgbClr val="F68426"/>
              </a:gs>
            </a:gsLst>
            <a:lin ang="5400000" scaled="0"/>
          </a:gradFill>
          <a:ln>
            <a:solidFill>
              <a:srgbClr val="F684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4" dur="500"/>
                                        <p:tgtEl>
                                          <p:spTgt spid="153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1" descr="P1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2819400"/>
            <a:ext cx="3657600" cy="36796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5067" name="AutoShape 2" descr="http://www.bookpalace.com/acatalog/DruryConq.jpg"/>
          <p:cNvSpPr>
            <a:spLocks noChangeAspect="1" noChangeArrowheads="1"/>
          </p:cNvSpPr>
          <p:nvPr/>
        </p:nvSpPr>
        <p:spPr bwMode="auto">
          <a:xfrm>
            <a:off x="63500" y="-136525"/>
            <a:ext cx="4762500" cy="626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05000" y="1828800"/>
            <a:ext cx="524374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+mn-lt"/>
              </a:rPr>
              <a:t>Better Materials</a:t>
            </a:r>
            <a:endParaRPr lang="en-US" sz="5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+mn-lt"/>
            </a:endParaRPr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was it possible for Columbus to conquer the new land?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38200" y="4038600"/>
            <a:ext cx="8153400" cy="1828800"/>
          </a:xfrm>
        </p:spPr>
        <p:txBody>
          <a:bodyPr>
            <a:norm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80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one more thing…</a:t>
            </a:r>
            <a:endParaRPr lang="en-US" sz="800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000000"/>
                  </a:gs>
                  <a:gs pos="39999">
                    <a:srgbClr val="0A128C"/>
                  </a:gs>
                  <a:gs pos="70000">
                    <a:srgbClr val="181CC7"/>
                  </a:gs>
                  <a:gs pos="88000">
                    <a:srgbClr val="7005D4"/>
                  </a:gs>
                  <a:gs pos="100000">
                    <a:srgbClr val="8C3D91"/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990600"/>
            <a:ext cx="2133600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Oh…</a:t>
            </a:r>
            <a:endParaRPr lang="en-US" sz="8000" b="1" dirty="0">
              <a:latin typeface="+mj-lt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600" dirty="0" smtClean="0"/>
              <a:t>SMALLPOX!</a:t>
            </a:r>
            <a:endParaRPr lang="en-US" sz="6600" dirty="0"/>
          </a:p>
        </p:txBody>
      </p:sp>
      <p:pic>
        <p:nvPicPr>
          <p:cNvPr id="6" name="Content Placeholder 5" descr="Smallpox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295400" y="1447800"/>
            <a:ext cx="6553200" cy="5078413"/>
          </a:xfrm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0" y="3048000"/>
            <a:ext cx="8986345" cy="280076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ungsuh" pitchFamily="18" charset="-127"/>
                <a:ea typeface="Gungsuh" pitchFamily="18" charset="-127"/>
              </a:rPr>
              <a:t>An estimated 90% of Native Americans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ungsuh" pitchFamily="18" charset="-127"/>
                <a:ea typeface="Gungsuh" pitchFamily="18" charset="-127"/>
              </a:rPr>
              <a:t>were killed due to European diseases</a:t>
            </a:r>
          </a:p>
        </p:txBody>
      </p:sp>
      <p:sp>
        <p:nvSpPr>
          <p:cNvPr id="8" name="Rectangle 7"/>
          <p:cNvSpPr/>
          <p:nvPr/>
        </p:nvSpPr>
        <p:spPr>
          <a:xfrm>
            <a:off x="152400" y="2895600"/>
            <a:ext cx="8686800" cy="212365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ungsuh" pitchFamily="18" charset="-127"/>
                <a:ea typeface="Gungsuh" pitchFamily="18" charset="-127"/>
              </a:rPr>
              <a:t>The natives contracted these diseases from the blankets the Europeans gave them as “gifts”</a:t>
            </a:r>
          </a:p>
        </p:txBody>
      </p:sp>
      <p:sp>
        <p:nvSpPr>
          <p:cNvPr id="9" name="Rectangle 8"/>
          <p:cNvSpPr/>
          <p:nvPr/>
        </p:nvSpPr>
        <p:spPr>
          <a:xfrm>
            <a:off x="304800" y="2819400"/>
            <a:ext cx="8686800" cy="280076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ungsuh" pitchFamily="18" charset="-127"/>
                <a:ea typeface="Gungsuh" pitchFamily="18" charset="-127"/>
              </a:rPr>
              <a:t>Columbus’ men purposefully infected the blankets with diseases to make the natives easier to conquer.</a:t>
            </a:r>
          </a:p>
        </p:txBody>
      </p:sp>
      <p:sp>
        <p:nvSpPr>
          <p:cNvPr id="10" name="Rectangle 9"/>
          <p:cNvSpPr/>
          <p:nvPr/>
        </p:nvSpPr>
        <p:spPr>
          <a:xfrm>
            <a:off x="457200" y="2895599"/>
            <a:ext cx="8686800" cy="212365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ungsuh" pitchFamily="18" charset="-127"/>
                <a:ea typeface="Gungsuh" pitchFamily="18" charset="-127"/>
              </a:rPr>
              <a:t>Why do you think diseases like smallpox affected the natives to such a great degree?</a:t>
            </a:r>
            <a:endParaRPr lang="en-US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ungsuh" pitchFamily="18" charset="-127"/>
              <a:ea typeface="Gungsuh" pitchFamily="18" charset="-127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49" presetClass="entr" presetSubtype="0" decel="10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49" presetClass="entr" presetSubtype="0" decel="10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Content Placeholder 7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3108325"/>
          </a:xfrm>
        </p:spPr>
        <p:txBody>
          <a:bodyPr/>
          <a:lstStyle/>
          <a:p>
            <a:r>
              <a:rPr lang="en-US" dirty="0" smtClean="0"/>
              <a:t>The Treaty of </a:t>
            </a:r>
            <a:r>
              <a:rPr lang="en-US" dirty="0" err="1" smtClean="0"/>
              <a:t>Tordesillas</a:t>
            </a:r>
            <a:r>
              <a:rPr lang="en-US" dirty="0" smtClean="0"/>
              <a:t> was an agreement between Portugal and Spain regarding to each country’s sphere of influence in the world for exploration.</a:t>
            </a:r>
          </a:p>
          <a:p>
            <a:r>
              <a:rPr lang="en-US" dirty="0" smtClean="0"/>
              <a:t>The treaty also opened doors for others to begin exploring the New World as well.</a:t>
            </a:r>
          </a:p>
        </p:txBody>
      </p:sp>
      <p:pic>
        <p:nvPicPr>
          <p:cNvPr id="4608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0513" y="0"/>
            <a:ext cx="8222974" cy="5562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6" name="Right Arrow 5"/>
          <p:cNvSpPr/>
          <p:nvPr/>
        </p:nvSpPr>
        <p:spPr>
          <a:xfrm rot="10185012">
            <a:off x="3156973" y="2675285"/>
            <a:ext cx="990600" cy="457200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 rot="20860552">
            <a:off x="189780" y="1929251"/>
            <a:ext cx="990600" cy="457200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4800" y="5638800"/>
            <a:ext cx="8494634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Treaty of Tordesillas, 1494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Columbian Exchange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>
                <a:latin typeface="Book Antiqua" pitchFamily="18" charset="0"/>
              </a:rPr>
              <a:t>The Columbian Exchange:  The widespread exchange of plants, animals, food, and diseases  between the Old World (Europe) and the New  World (Americas).</a:t>
            </a:r>
          </a:p>
          <a:p>
            <a:endParaRPr lang="en-US" sz="3200" dirty="0" smtClean="0">
              <a:latin typeface="Book Antiqua" pitchFamily="18" charset="0"/>
            </a:endParaRPr>
          </a:p>
          <a:p>
            <a:r>
              <a:rPr lang="en-US" sz="3200" dirty="0" smtClean="0">
                <a:latin typeface="Book Antiqua" pitchFamily="18" charset="0"/>
              </a:rPr>
              <a:t>Where do you think the following items came from?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7FBAC8-7621-4895-9D14-EDF3B9405D82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7FBAC8-7621-4895-9D14-EDF3B9405D82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graphicFrame>
        <p:nvGraphicFramePr>
          <p:cNvPr id="5" name="Content Placeholder 5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0769"/>
                <a:gridCol w="1705846"/>
                <a:gridCol w="1788923"/>
                <a:gridCol w="1988308"/>
                <a:gridCol w="1750154"/>
              </a:tblGrid>
              <a:tr h="45217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Old World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New World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43189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Animals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bee </a:t>
                      </a:r>
                    </a:p>
                    <a:p>
                      <a:r>
                        <a:rPr lang="en-US" sz="1400" dirty="0" smtClean="0"/>
                        <a:t>cat </a:t>
                      </a:r>
                    </a:p>
                    <a:p>
                      <a:r>
                        <a:rPr lang="en-US" sz="1400" dirty="0" smtClean="0"/>
                        <a:t>chicken </a:t>
                      </a:r>
                    </a:p>
                    <a:p>
                      <a:r>
                        <a:rPr lang="en-US" sz="1400" dirty="0" smtClean="0"/>
                        <a:t>cow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goat </a:t>
                      </a:r>
                    </a:p>
                    <a:p>
                      <a:r>
                        <a:rPr lang="en-US" sz="1400" dirty="0" smtClean="0"/>
                        <a:t>horse </a:t>
                      </a:r>
                    </a:p>
                    <a:p>
                      <a:r>
                        <a:rPr lang="en-US" sz="1400" dirty="0" smtClean="0"/>
                        <a:t>pig </a:t>
                      </a:r>
                    </a:p>
                    <a:p>
                      <a:r>
                        <a:rPr lang="en-US" sz="1400" dirty="0" smtClean="0"/>
                        <a:t>sheep </a:t>
                      </a:r>
                    </a:p>
                    <a:p>
                      <a:endParaRPr lang="en-US" sz="1400" dirty="0" smtClean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400" dirty="0" smtClean="0"/>
                        <a:t>alpaca </a:t>
                      </a:r>
                    </a:p>
                    <a:p>
                      <a:r>
                        <a:rPr lang="en-US" sz="1400" dirty="0" smtClean="0"/>
                        <a:t>guinea pig </a:t>
                      </a:r>
                    </a:p>
                    <a:p>
                      <a:r>
                        <a:rPr lang="en-US" sz="1400" dirty="0" smtClean="0"/>
                        <a:t>llama </a:t>
                      </a:r>
                    </a:p>
                    <a:p>
                      <a:r>
                        <a:rPr lang="en-US" sz="1400" dirty="0" smtClean="0"/>
                        <a:t>turkey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27827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Plants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almond </a:t>
                      </a:r>
                    </a:p>
                    <a:p>
                      <a:r>
                        <a:rPr lang="en-US" sz="1400" dirty="0" smtClean="0"/>
                        <a:t>apple </a:t>
                      </a:r>
                    </a:p>
                    <a:p>
                      <a:r>
                        <a:rPr lang="en-US" sz="1400" dirty="0" smtClean="0"/>
                        <a:t>banana </a:t>
                      </a:r>
                    </a:p>
                    <a:p>
                      <a:r>
                        <a:rPr lang="en-US" sz="1400" dirty="0" smtClean="0"/>
                        <a:t>black pepper </a:t>
                      </a:r>
                    </a:p>
                    <a:p>
                      <a:r>
                        <a:rPr lang="en-US" sz="1400" dirty="0" smtClean="0"/>
                        <a:t>carrot </a:t>
                      </a:r>
                    </a:p>
                    <a:p>
                      <a:r>
                        <a:rPr lang="en-US" sz="1400" dirty="0" smtClean="0"/>
                        <a:t>coffee </a:t>
                      </a:r>
                    </a:p>
                    <a:p>
                      <a:r>
                        <a:rPr lang="en-US" sz="1400" dirty="0" smtClean="0"/>
                        <a:t>citrus </a:t>
                      </a:r>
                    </a:p>
                    <a:p>
                      <a:r>
                        <a:rPr lang="en-US" sz="1400" dirty="0" smtClean="0"/>
                        <a:t>garlic </a:t>
                      </a:r>
                    </a:p>
                    <a:p>
                      <a:r>
                        <a:rPr lang="en-US" sz="1400" dirty="0" smtClean="0"/>
                        <a:t>lettuce 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olive </a:t>
                      </a:r>
                    </a:p>
                    <a:p>
                      <a:r>
                        <a:rPr lang="en-US" sz="1400" dirty="0" smtClean="0"/>
                        <a:t>onion </a:t>
                      </a:r>
                    </a:p>
                    <a:p>
                      <a:r>
                        <a:rPr lang="en-US" sz="1400" dirty="0" smtClean="0"/>
                        <a:t>peach </a:t>
                      </a:r>
                    </a:p>
                    <a:p>
                      <a:r>
                        <a:rPr lang="en-US" sz="1400" dirty="0" smtClean="0"/>
                        <a:t>pea </a:t>
                      </a:r>
                    </a:p>
                    <a:p>
                      <a:r>
                        <a:rPr lang="en-US" sz="1400" dirty="0" smtClean="0"/>
                        <a:t>pear </a:t>
                      </a:r>
                    </a:p>
                    <a:p>
                      <a:r>
                        <a:rPr lang="en-US" sz="1400" dirty="0" smtClean="0"/>
                        <a:t>sugarcane </a:t>
                      </a:r>
                    </a:p>
                    <a:p>
                      <a:r>
                        <a:rPr lang="en-US" sz="1400" dirty="0" smtClean="0"/>
                        <a:t>tea </a:t>
                      </a:r>
                    </a:p>
                    <a:p>
                      <a:r>
                        <a:rPr lang="en-US" sz="1400" dirty="0" smtClean="0"/>
                        <a:t>turnip </a:t>
                      </a:r>
                    </a:p>
                    <a:p>
                      <a:r>
                        <a:rPr lang="en-US" sz="1400" dirty="0" smtClean="0"/>
                        <a:t>wheat </a:t>
                      </a:r>
                    </a:p>
                    <a:p>
                      <a:r>
                        <a:rPr lang="en-US" sz="1400" dirty="0" smtClean="0"/>
                        <a:t>watermelon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avocado </a:t>
                      </a:r>
                    </a:p>
                    <a:p>
                      <a:r>
                        <a:rPr lang="en-US" sz="1400" dirty="0" smtClean="0"/>
                        <a:t>bean </a:t>
                      </a:r>
                    </a:p>
                    <a:p>
                      <a:r>
                        <a:rPr lang="en-US" sz="1400" dirty="0" smtClean="0"/>
                        <a:t>bell pepper </a:t>
                      </a:r>
                    </a:p>
                    <a:p>
                      <a:r>
                        <a:rPr lang="en-US" sz="1400" dirty="0" smtClean="0"/>
                        <a:t>blueberry </a:t>
                      </a:r>
                    </a:p>
                    <a:p>
                      <a:r>
                        <a:rPr lang="en-US" sz="1400" dirty="0" smtClean="0"/>
                        <a:t>cashew </a:t>
                      </a:r>
                    </a:p>
                    <a:p>
                      <a:r>
                        <a:rPr lang="en-US" sz="1400" dirty="0" smtClean="0"/>
                        <a:t>chicle </a:t>
                      </a:r>
                      <a:r>
                        <a:rPr lang="en-US" sz="1400" i="1" dirty="0" smtClean="0"/>
                        <a:t>(chewing gum base) </a:t>
                      </a:r>
                    </a:p>
                    <a:p>
                      <a:r>
                        <a:rPr lang="en-US" sz="1400" dirty="0" smtClean="0"/>
                        <a:t>chili pepper</a:t>
                      </a:r>
                    </a:p>
                    <a:p>
                      <a:r>
                        <a:rPr lang="en-US" sz="1400" dirty="0" smtClean="0"/>
                        <a:t>cocoa </a:t>
                      </a:r>
                    </a:p>
                    <a:p>
                      <a:r>
                        <a:rPr lang="en-US" sz="1400" dirty="0" smtClean="0"/>
                        <a:t>maize (corn) </a:t>
                      </a:r>
                    </a:p>
                    <a:p>
                      <a:r>
                        <a:rPr lang="en-US" sz="1400" dirty="0" smtClean="0"/>
                        <a:t>peanut 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pineapple </a:t>
                      </a:r>
                    </a:p>
                    <a:p>
                      <a:r>
                        <a:rPr lang="en-US" sz="1400" dirty="0" smtClean="0"/>
                        <a:t>potato </a:t>
                      </a:r>
                    </a:p>
                    <a:p>
                      <a:r>
                        <a:rPr lang="en-US" sz="1400" dirty="0" smtClean="0"/>
                        <a:t>rubber </a:t>
                      </a:r>
                    </a:p>
                    <a:p>
                      <a:r>
                        <a:rPr lang="en-US" sz="1400" dirty="0" smtClean="0"/>
                        <a:t>squash </a:t>
                      </a:r>
                      <a:r>
                        <a:rPr lang="en-US" sz="1400" i="1" dirty="0" smtClean="0"/>
                        <a:t>(incl. pumpkin) </a:t>
                      </a:r>
                    </a:p>
                    <a:p>
                      <a:r>
                        <a:rPr lang="en-US" sz="1400" dirty="0" smtClean="0"/>
                        <a:t>sunflower </a:t>
                      </a:r>
                    </a:p>
                    <a:p>
                      <a:r>
                        <a:rPr lang="en-US" sz="1400" dirty="0" smtClean="0"/>
                        <a:t>strawberry</a:t>
                      </a:r>
                    </a:p>
                    <a:p>
                      <a:r>
                        <a:rPr lang="en-US" sz="1400" dirty="0" smtClean="0"/>
                        <a:t>sweet potato </a:t>
                      </a:r>
                    </a:p>
                    <a:p>
                      <a:r>
                        <a:rPr lang="en-US" sz="1400" dirty="0" smtClean="0"/>
                        <a:t>tobacco </a:t>
                      </a:r>
                    </a:p>
                    <a:p>
                      <a:r>
                        <a:rPr lang="en-US" sz="1400" dirty="0" smtClean="0"/>
                        <a:t>tomato </a:t>
                      </a:r>
                    </a:p>
                    <a:p>
                      <a:r>
                        <a:rPr lang="en-US" sz="1400" dirty="0" smtClean="0"/>
                        <a:t>vanilla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</a:tr>
              <a:tr h="169565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Diseases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bubonic plague </a:t>
                      </a:r>
                    </a:p>
                    <a:p>
                      <a:r>
                        <a:rPr lang="it-IT" sz="1400" dirty="0" smtClean="0"/>
                        <a:t>cholera </a:t>
                      </a:r>
                    </a:p>
                    <a:p>
                      <a:r>
                        <a:rPr lang="it-IT" sz="1400" dirty="0" smtClean="0"/>
                        <a:t>influenza </a:t>
                      </a:r>
                    </a:p>
                    <a:p>
                      <a:r>
                        <a:rPr lang="it-IT" sz="1400" dirty="0" smtClean="0"/>
                        <a:t>malaria </a:t>
                      </a:r>
                    </a:p>
                    <a:p>
                      <a:r>
                        <a:rPr lang="it-IT" sz="1400" dirty="0" smtClean="0"/>
                        <a:t>measles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scarlet fever </a:t>
                      </a:r>
                    </a:p>
                    <a:p>
                      <a:r>
                        <a:rPr lang="en-US" sz="1400" dirty="0" smtClean="0"/>
                        <a:t>smallpox </a:t>
                      </a:r>
                    </a:p>
                    <a:p>
                      <a:r>
                        <a:rPr lang="en-US" sz="1400" dirty="0" smtClean="0"/>
                        <a:t>tuberculosis</a:t>
                      </a:r>
                    </a:p>
                    <a:p>
                      <a:r>
                        <a:rPr lang="en-US" sz="1400" dirty="0" smtClean="0"/>
                        <a:t>typhoid 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400" dirty="0" smtClean="0"/>
                        <a:t>syphilis</a:t>
                      </a:r>
                    </a:p>
                    <a:p>
                      <a:r>
                        <a:rPr lang="en-US" sz="1400" dirty="0" smtClean="0"/>
                        <a:t>yaws (disfiguring</a:t>
                      </a:r>
                      <a:r>
                        <a:rPr lang="en-US" sz="1400" baseline="0" dirty="0" smtClean="0"/>
                        <a:t> bone bacteria)</a:t>
                      </a:r>
                    </a:p>
                    <a:p>
                      <a:r>
                        <a:rPr lang="en-US" sz="1400" dirty="0" smtClean="0"/>
                        <a:t>yellow fever</a:t>
                      </a:r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09" name="Picture 2" descr="http://www.artsales.com/ARTistory/History_of_the_Buffalo/images/Indian_Buffalo_Hunt"/>
          <p:cNvPicPr>
            <a:picLocks noChangeAspect="1" noChangeArrowheads="1"/>
          </p:cNvPicPr>
          <p:nvPr/>
        </p:nvPicPr>
        <p:blipFill>
          <a:blip r:embed="rId2" cstate="print"/>
          <a:srcRect l="3661" r="4117"/>
          <a:stretch>
            <a:fillRect/>
          </a:stretch>
        </p:blipFill>
        <p:spPr bwMode="auto">
          <a:xfrm>
            <a:off x="0" y="-14288"/>
            <a:ext cx="9129713" cy="687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8686800" cy="111125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</a:rPr>
              <a:t>Results of contact between Native-Americans and Europeans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267200"/>
          </a:xfrm>
          <a:solidFill>
            <a:schemeClr val="accent6">
              <a:lumMod val="50000"/>
              <a:alpha val="65000"/>
            </a:schemeClr>
          </a:solidFill>
        </p:spPr>
        <p:txBody>
          <a:bodyPr/>
          <a:lstStyle/>
          <a:p>
            <a:pPr marL="136525" indent="0">
              <a:buFont typeface="Wingdings 2" pitchFamily="18" charset="2"/>
              <a:buNone/>
              <a:defRPr/>
            </a:pP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Native Americans</a:t>
            </a:r>
          </a:p>
          <a:p>
            <a:pPr>
              <a:defRPr/>
            </a:pP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Mass death and genocide: By 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1600, nearly 90% of Native American population perished.</a:t>
            </a:r>
          </a:p>
          <a:p>
            <a:pPr lvl="1">
              <a:defRPr/>
            </a:pP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European 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diseases, e.g., smallpox, yellow fever, malaria, most destructive.</a:t>
            </a:r>
          </a:p>
          <a:p>
            <a:pPr>
              <a:defRPr/>
            </a:pP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European 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impact on culture: cattle, swine and horses, firearms.</a:t>
            </a:r>
          </a:p>
          <a:p>
            <a:pPr>
              <a:defRPr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Great Plains tribes--Apache, Blackfoot, and Sioux—transformed via 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horses.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3" name="Picture 2" descr="http://thestoryofchocolate.com/files/2010/images/Chocolate-house-london-c17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035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4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Results of contact between Native-Americans and Europeans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962400"/>
            <a:ext cx="8839200" cy="2346325"/>
          </a:xfrm>
        </p:spPr>
        <p:txBody>
          <a:bodyPr/>
          <a:lstStyle/>
          <a:p>
            <a:pPr marL="136525" indent="0">
              <a:buFont typeface="Wingdings 2" pitchFamily="18" charset="2"/>
              <a:buNone/>
              <a:defRPr/>
            </a:pPr>
            <a:r>
              <a:rPr lang="en-US" sz="2200" dirty="0"/>
              <a:t>For Europeans</a:t>
            </a:r>
          </a:p>
          <a:p>
            <a:pPr>
              <a:defRPr/>
            </a:pPr>
            <a:r>
              <a:rPr lang="en-US" sz="2200" dirty="0"/>
              <a:t>Global empires for 1st time in human history.</a:t>
            </a:r>
          </a:p>
          <a:p>
            <a:pPr>
              <a:defRPr/>
            </a:pPr>
            <a:r>
              <a:rPr lang="en-US" sz="2200" dirty="0"/>
              <a:t>Explosion of capitalism (Commercial Revolution)	Revolutionized the international economy.</a:t>
            </a:r>
          </a:p>
          <a:p>
            <a:pPr>
              <a:defRPr/>
            </a:pPr>
            <a:r>
              <a:rPr lang="en-US" sz="2200" dirty="0" smtClean="0"/>
              <a:t>Revolution </a:t>
            </a:r>
            <a:r>
              <a:rPr lang="en-US" sz="2200" dirty="0"/>
              <a:t>in </a:t>
            </a:r>
            <a:r>
              <a:rPr lang="en-US" sz="2200" dirty="0" smtClean="0"/>
              <a:t>diet: Corn</a:t>
            </a:r>
            <a:r>
              <a:rPr lang="en-US" sz="2200" dirty="0"/>
              <a:t>, beans, tomatoes &amp; esp. potato lead to improved diet = higher mortality = higher population = bigger push for emigration. </a:t>
            </a:r>
            <a:r>
              <a:rPr lang="en-US" sz="2200" dirty="0" smtClean="0"/>
              <a:t>Stimulants</a:t>
            </a:r>
            <a:r>
              <a:rPr lang="en-US" sz="2200" dirty="0"/>
              <a:t>: coffee, cocoa, and </a:t>
            </a:r>
            <a:r>
              <a:rPr lang="en-US" sz="2200" dirty="0" smtClean="0"/>
              <a:t>tobacco</a:t>
            </a:r>
            <a:endParaRPr lang="en-US" sz="22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5" name="Picture 2" descr="C:\Documents and Settings\mchanrahan\Local Settings\Temporary Internet Files\Content.IE5\6Q919NMY\MP910218837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8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66800" y="1981200"/>
            <a:ext cx="7086600" cy="18288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</a:rPr>
              <a:t>The French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13" name="Picture 1"/>
          <p:cNvPicPr>
            <a:picLocks noChangeAspect="1" noChangeArrowheads="1"/>
          </p:cNvPicPr>
          <p:nvPr/>
        </p:nvPicPr>
        <p:blipFill>
          <a:blip r:embed="rId2" cstate="print">
            <a:biLevel thresh="5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81000" y="152400"/>
            <a:ext cx="6705600" cy="1219200"/>
          </a:xfrm>
        </p:spPr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The First Americans</a:t>
            </a: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6386" name="Text Placeholder 2"/>
          <p:cNvSpPr>
            <a:spLocks noGrp="1"/>
          </p:cNvSpPr>
          <p:nvPr>
            <p:ph type="body" idx="4294967295"/>
          </p:nvPr>
        </p:nvSpPr>
        <p:spPr>
          <a:xfrm>
            <a:off x="381000" y="1219200"/>
            <a:ext cx="6705600" cy="1509713"/>
          </a:xfrm>
        </p:spPr>
        <p:txBody>
          <a:bodyPr/>
          <a:lstStyle/>
          <a:p>
            <a:pPr marL="73025" eaLnBrk="1" hangingPunct="1">
              <a:buNone/>
              <a:defRPr/>
            </a:pP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The Amerindians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3716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000" dirty="0" smtClean="0">
                <a:solidFill>
                  <a:schemeClr val="bg2">
                    <a:lumMod val="75000"/>
                  </a:schemeClr>
                </a:solidFill>
              </a:rPr>
              <a:t>Settlements in Canada, the Mississippi River Valley, the port of New Orleans, and the </a:t>
            </a:r>
            <a:r>
              <a:rPr lang="en-US" sz="3000" dirty="0" err="1" smtClean="0">
                <a:solidFill>
                  <a:schemeClr val="bg2">
                    <a:lumMod val="75000"/>
                  </a:schemeClr>
                </a:solidFill>
              </a:rPr>
              <a:t>Carribbean</a:t>
            </a:r>
            <a:endParaRPr lang="en-US" sz="30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74754" name="Content Placeholder 3" descr="French Colonization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981200" y="1600200"/>
            <a:ext cx="5105400" cy="5105400"/>
          </a:xfrm>
        </p:spPr>
      </p:pic>
      <p:pic>
        <p:nvPicPr>
          <p:cNvPr id="76802" name="Picture 2" descr="http://screenplays-by-3rd-dog-script.com/wp-content/uploads/2010/07/220px-H%C3%A9raldique_meuble_Fleur_de_lys_liss%C3%A9e.svg1_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48500" y="4343400"/>
            <a:ext cx="20955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3" name="Picture 3" descr="C:\Documents and Settings\mchanrahan\Local Settings\Temporary Internet Files\Content.IE5\6Q919NMY\MC900436808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752600"/>
            <a:ext cx="2286000" cy="124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68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68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French Settlement</a:t>
            </a:r>
            <a:endParaRPr lang="en-US" dirty="0"/>
          </a:p>
        </p:txBody>
      </p:sp>
      <p:sp>
        <p:nvSpPr>
          <p:cNvPr id="77826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001000" cy="4708525"/>
          </a:xfrm>
        </p:spPr>
        <p:txBody>
          <a:bodyPr/>
          <a:lstStyle/>
          <a:p>
            <a:r>
              <a:rPr lang="en-US" sz="3000" dirty="0" smtClean="0"/>
              <a:t>Most French settlers were young, single men</a:t>
            </a:r>
          </a:p>
          <a:p>
            <a:r>
              <a:rPr lang="en-US" sz="3000" dirty="0" smtClean="0"/>
              <a:t>They were known as great gift-givers towards the Amerindians, a tradition of great importance in inter-tribal relationships</a:t>
            </a:r>
          </a:p>
          <a:p>
            <a:r>
              <a:rPr lang="en-US" sz="3000" dirty="0" smtClean="0"/>
              <a:t>Focus was on fur trade, especially beaver pelts</a:t>
            </a:r>
          </a:p>
          <a:p>
            <a:r>
              <a:rPr lang="en-US" sz="3000" dirty="0" smtClean="0"/>
              <a:t>Jesuits: Catholic missionaries who sought to convert the natives.</a:t>
            </a:r>
          </a:p>
          <a:p>
            <a:endParaRPr lang="en-US" dirty="0" smtClean="0"/>
          </a:p>
        </p:txBody>
      </p:sp>
      <p:pic>
        <p:nvPicPr>
          <p:cNvPr id="77827" name="Picture 2" descr="http://www.district196.org/frms/pages/ELECTIVES/WORLDCULTURE7/PAGES/FRENCHFURTRADE/beaver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t="3670" r="2499"/>
          <a:stretch>
            <a:fillRect/>
          </a:stretch>
        </p:blipFill>
        <p:spPr bwMode="auto">
          <a:xfrm>
            <a:off x="6606902" y="5105400"/>
            <a:ext cx="2537097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3" name="Picture 1" descr="C:\Documents and Settings\mchanrahan\Local Settings\Temporary Internet Files\Content.IE5\IQ010KT7\MP900400797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66800" y="1981200"/>
            <a:ext cx="7086600" cy="18288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The English</a:t>
            </a:r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69" name="Picture 2" descr="http://www.britishbattles.com/spanish-war/armada/battle-gravelin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en-US" dirty="0" smtClean="0">
                <a:solidFill>
                  <a:schemeClr val="tx1"/>
                </a:solidFill>
              </a:rPr>
              <a:t>England v. Spain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447800"/>
            <a:ext cx="6096000" cy="1752600"/>
          </a:xfrm>
          <a:solidFill>
            <a:schemeClr val="accent1">
              <a:alpha val="65000"/>
            </a:schemeClr>
          </a:solidFill>
        </p:spPr>
        <p:txBody>
          <a:bodyPr/>
          <a:lstStyle/>
          <a:p>
            <a:pPr>
              <a:buClr>
                <a:schemeClr val="bg1"/>
              </a:buClr>
              <a:defRPr/>
            </a:pPr>
            <a:r>
              <a:rPr lang="en-US" sz="2600" dirty="0" smtClean="0">
                <a:solidFill>
                  <a:schemeClr val="bg1"/>
                </a:solidFill>
              </a:rPr>
              <a:t>Protestant England was in competition with Catholic Spain.</a:t>
            </a:r>
          </a:p>
          <a:p>
            <a:pPr>
              <a:buClr>
                <a:schemeClr val="bg1"/>
              </a:buClr>
              <a:defRPr/>
            </a:pPr>
            <a:r>
              <a:rPr lang="en-US" sz="2600" dirty="0" smtClean="0">
                <a:solidFill>
                  <a:schemeClr val="bg1"/>
                </a:solidFill>
              </a:rPr>
              <a:t>King Philip II sent the invincible Spanish Armada against England.</a:t>
            </a:r>
          </a:p>
          <a:p>
            <a:pPr>
              <a:buClr>
                <a:schemeClr val="bg1"/>
              </a:buClr>
              <a:defRPr/>
            </a:pPr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304800" y="3200399"/>
            <a:ext cx="4191000" cy="3200401"/>
          </a:xfrm>
          <a:solidFill>
            <a:schemeClr val="accent1">
              <a:alpha val="65000"/>
            </a:schemeClr>
          </a:solidFill>
        </p:spPr>
        <p:txBody>
          <a:bodyPr/>
          <a:lstStyle/>
          <a:p>
            <a:pPr>
              <a:buClr>
                <a:schemeClr val="bg1"/>
              </a:buClr>
              <a:defRPr/>
            </a:pPr>
            <a:r>
              <a:rPr lang="en-US" sz="2600" dirty="0" smtClean="0">
                <a:solidFill>
                  <a:schemeClr val="bg1"/>
                </a:solidFill>
              </a:rPr>
              <a:t>Severe storms and brilliant military planning allowed the severely outnumbered English to destroy the Spanish.</a:t>
            </a:r>
          </a:p>
          <a:p>
            <a:pPr>
              <a:buClr>
                <a:schemeClr val="bg1"/>
              </a:buClr>
              <a:defRPr/>
            </a:pPr>
            <a:r>
              <a:rPr lang="en-US" sz="2600" dirty="0" smtClean="0">
                <a:solidFill>
                  <a:schemeClr val="bg1"/>
                </a:solidFill>
              </a:rPr>
              <a:t>This changed the power structure of Europe.</a:t>
            </a:r>
          </a:p>
        </p:txBody>
      </p:sp>
      <p:pic>
        <p:nvPicPr>
          <p:cNvPr id="5" name="Picture 5" descr="philip-i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3429000"/>
            <a:ext cx="2678113" cy="3200400"/>
          </a:xfrm>
          <a:prstGeom prst="rect">
            <a:avLst/>
          </a:prstGeom>
          <a:noFill/>
        </p:spPr>
      </p:pic>
      <p:pic>
        <p:nvPicPr>
          <p:cNvPr id="6" name="Picture 7" descr="regin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228600"/>
            <a:ext cx="2414588" cy="3505200"/>
          </a:xfrm>
          <a:prstGeom prst="rect">
            <a:avLst/>
          </a:prstGeom>
          <a:noFill/>
        </p:spPr>
      </p:pic>
      <p:pic>
        <p:nvPicPr>
          <p:cNvPr id="7" name="Picture 4" descr="http://medievaleurope.mrdonn.org/popead3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48439" y="3302083"/>
            <a:ext cx="1555013" cy="215954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The First English Colony</a:t>
            </a:r>
            <a:endParaRPr lang="en-US" dirty="0"/>
          </a:p>
        </p:txBody>
      </p:sp>
      <p:sp>
        <p:nvSpPr>
          <p:cNvPr id="91138" name="Content Placeholder 2"/>
          <p:cNvSpPr>
            <a:spLocks noGrp="1"/>
          </p:cNvSpPr>
          <p:nvPr>
            <p:ph idx="1"/>
          </p:nvPr>
        </p:nvSpPr>
        <p:spPr>
          <a:xfrm>
            <a:off x="4648200" y="1600200"/>
            <a:ext cx="4267200" cy="4953000"/>
          </a:xfrm>
        </p:spPr>
        <p:txBody>
          <a:bodyPr/>
          <a:lstStyle/>
          <a:p>
            <a:pPr eaLnBrk="1" hangingPunct="1"/>
            <a:r>
              <a:rPr lang="en-US" dirty="0" smtClean="0"/>
              <a:t>Sir Walter Raleigh claimed part of the New World for England, naming it Virginia.</a:t>
            </a:r>
          </a:p>
          <a:p>
            <a:pPr eaLnBrk="1" hangingPunct="1"/>
            <a:r>
              <a:rPr lang="en-US" dirty="0" smtClean="0"/>
              <a:t>joint-stock company: A group of investors who pool their money to support big projects</a:t>
            </a:r>
          </a:p>
          <a:p>
            <a:pPr lvl="1" eaLnBrk="1" hangingPunct="1"/>
            <a:r>
              <a:rPr lang="en-US" dirty="0" smtClean="0"/>
              <a:t>The Virginia Company</a:t>
            </a:r>
          </a:p>
          <a:p>
            <a:pPr eaLnBrk="1" hangingPunct="1"/>
            <a:r>
              <a:rPr lang="en-US" dirty="0" smtClean="0"/>
              <a:t>Jamestown (1607): the first English settlement in the New World.</a:t>
            </a:r>
          </a:p>
        </p:txBody>
      </p:sp>
      <p:pic>
        <p:nvPicPr>
          <p:cNvPr id="91139" name="Picture 5" descr="Jamestown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828800"/>
            <a:ext cx="4343400" cy="31972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LIES MY TEACHER TOLD ME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Pocahontas</a:t>
            </a:r>
            <a:endParaRPr lang="en-US" dirty="0"/>
          </a:p>
        </p:txBody>
      </p:sp>
    </p:spTree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1111664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/>
              <a:t>Once upon a time, there was a beautiful Indian princess</a:t>
            </a:r>
            <a:endParaRPr lang="en-US" sz="4000" dirty="0"/>
          </a:p>
        </p:txBody>
      </p:sp>
      <p:sp>
        <p:nvSpPr>
          <p:cNvPr id="30722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74040BB-F4AF-4539-B1C3-2A031D6D11B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en-US"/>
          </a:p>
        </p:txBody>
      </p:sp>
      <p:pic>
        <p:nvPicPr>
          <p:cNvPr id="26626" name="Picture 2" descr="http://cartoondollemporium.com/disney/pocahontas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1524000"/>
            <a:ext cx="3124200" cy="533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1111664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A handsome explorer landed nearby</a:t>
            </a:r>
            <a:endParaRPr lang="en-US" dirty="0"/>
          </a:p>
        </p:txBody>
      </p:sp>
      <p:sp>
        <p:nvSpPr>
          <p:cNvPr id="31746" name="Slide Number Placeholder 2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44568DA-302B-44AE-AF48-051724AFB79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en-US"/>
          </a:p>
        </p:txBody>
      </p:sp>
      <p:pic>
        <p:nvPicPr>
          <p:cNvPr id="29698" name="Picture 2" descr="http://s.bebo.com/app-image/8034046193/5411656627/PROFILE/i.quizzaz.com/img/q/u/08/04/07/display_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600200"/>
            <a:ext cx="4800600" cy="50403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1111664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They met and fell in  </a:t>
            </a:r>
            <a:r>
              <a:rPr lang="en-US" sz="10700" dirty="0" smtClean="0">
                <a:solidFill>
                  <a:srgbClr val="FF0000"/>
                </a:solidFill>
                <a:latin typeface="Kunstler Script" pitchFamily="66" charset="0"/>
              </a:rPr>
              <a:t>love</a:t>
            </a:r>
            <a:endParaRPr lang="en-US" sz="10700" dirty="0">
              <a:solidFill>
                <a:srgbClr val="FF0000"/>
              </a:solidFill>
              <a:latin typeface="Kunstler Script" pitchFamily="66" charset="0"/>
            </a:endParaRPr>
          </a:p>
        </p:txBody>
      </p:sp>
      <p:sp>
        <p:nvSpPr>
          <p:cNvPr id="32770" name="Slide Number Placeholder 2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7DEAA05-EE63-47AA-8CC2-512F94B0B30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en-US"/>
          </a:p>
        </p:txBody>
      </p:sp>
      <p:pic>
        <p:nvPicPr>
          <p:cNvPr id="30726" name="Picture 6" descr="http://disneyprincesspicture.net/images/pocahontas/9.%20Pocahontas%20with%20White%20Man.ful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676400"/>
            <a:ext cx="7392988" cy="4953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82880"/>
            <a:ext cx="8839200" cy="1111664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/>
              <a:t>She saved him from certain death at the hands of her father</a:t>
            </a:r>
            <a:endParaRPr lang="en-US" sz="4000" dirty="0"/>
          </a:p>
        </p:txBody>
      </p:sp>
      <p:sp>
        <p:nvSpPr>
          <p:cNvPr id="33794" name="Slide Number Placeholder 2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39C66DD-BBBE-44CD-833A-40FC6C8DFC1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en-US"/>
          </a:p>
        </p:txBody>
      </p:sp>
      <p:pic>
        <p:nvPicPr>
          <p:cNvPr id="31746" name="Picture 2" descr="http://images2.fanpop.com/image/polls/478000/478082_1277736753913_fu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676400"/>
            <a:ext cx="7548563" cy="4495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Coming to America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76400"/>
            <a:ext cx="4343400" cy="48768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600" dirty="0" smtClean="0"/>
              <a:t>35,000 years ago, during the last Ice Age, hunters began crossing the Bering Strait as they followed migrating herds of big game.</a:t>
            </a:r>
          </a:p>
          <a:p>
            <a:pPr>
              <a:defRPr/>
            </a:pPr>
            <a:r>
              <a:rPr lang="en-US" sz="2600" dirty="0" smtClean="0"/>
              <a:t>Around 50-100 million inhabitants lived in the Americas before Columbus</a:t>
            </a:r>
          </a:p>
          <a:p>
            <a:pPr>
              <a:defRPr/>
            </a:pPr>
            <a:r>
              <a:rPr lang="en-US" sz="2600" dirty="0" smtClean="0"/>
              <a:t>Over 2,000 languages and widely differing cultures.</a:t>
            </a:r>
            <a:endParaRPr lang="en-US" sz="2600" dirty="0"/>
          </a:p>
        </p:txBody>
      </p:sp>
      <p:pic>
        <p:nvPicPr>
          <p:cNvPr id="1026" name="Picture 2" descr="http://www.flyingsquirrels.com/Graphics/bering_land_bridge1.gif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4572000" y="1676400"/>
            <a:ext cx="4349320" cy="36625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5604" name="Picture 4" descr="http://images.wikia.com/iceage/images/3/39/65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89750" y="4876800"/>
            <a:ext cx="2119313" cy="186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1111664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And they lived happily ever after.</a:t>
            </a:r>
            <a:endParaRPr lang="en-US" dirty="0"/>
          </a:p>
        </p:txBody>
      </p:sp>
      <p:sp>
        <p:nvSpPr>
          <p:cNvPr id="34818" name="Slide Number Placeholder 2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B08B329-FDD2-4DA9-B610-52AFBDF95D9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en-US"/>
          </a:p>
        </p:txBody>
      </p:sp>
      <p:pic>
        <p:nvPicPr>
          <p:cNvPr id="4" name="Picture 4" descr="http://images2.fanpop.com/images/photos/7200000/John-Smith-and-Pocahontas-the-princesses-of-disney-7229061-852-4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752600"/>
            <a:ext cx="8115300" cy="45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xplosion 2 2"/>
          <p:cNvSpPr/>
          <p:nvPr/>
        </p:nvSpPr>
        <p:spPr>
          <a:xfrm>
            <a:off x="190500" y="342900"/>
            <a:ext cx="8763000" cy="6172200"/>
          </a:xfrm>
          <a:prstGeom prst="irregularSeal2">
            <a:avLst/>
          </a:prstGeom>
          <a:noFill/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ctrTitle" idx="4294967295"/>
          </p:nvPr>
        </p:nvSpPr>
        <p:spPr>
          <a:xfrm>
            <a:off x="457200" y="2514600"/>
            <a:ext cx="8229600" cy="18288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0000" b="1" spc="50" dirty="0" smtClean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Gungsuh" pitchFamily="18" charset="-127"/>
                <a:ea typeface="Gungsuh" pitchFamily="18" charset="-127"/>
              </a:rPr>
              <a:t>LIES!</a:t>
            </a:r>
            <a:endParaRPr lang="en-US" sz="20000" b="1" spc="50" dirty="0">
              <a:ln w="12700" cmpd="sng">
                <a:solidFill>
                  <a:srgbClr val="C00000"/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latin typeface="Gungsuh" pitchFamily="18" charset="-127"/>
              <a:ea typeface="Gungsuh" pitchFamily="18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111166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The REAL Pocahontas</a:t>
            </a:r>
            <a:endParaRPr lang="en-US" dirty="0"/>
          </a:p>
        </p:txBody>
      </p:sp>
      <p:sp>
        <p:nvSpPr>
          <p:cNvPr id="102402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343400" cy="5029200"/>
          </a:xfrm>
        </p:spPr>
        <p:txBody>
          <a:bodyPr/>
          <a:lstStyle/>
          <a:p>
            <a:pPr eaLnBrk="1" hangingPunct="1"/>
            <a:r>
              <a:rPr lang="en-US" dirty="0" smtClean="0"/>
              <a:t>She was in adolescence when Jamestown was founded</a:t>
            </a:r>
          </a:p>
          <a:p>
            <a:pPr eaLnBrk="1" hangingPunct="1"/>
            <a:r>
              <a:rPr lang="en-US" dirty="0" smtClean="0"/>
              <a:t>Was around 12 years old when she supposedly “saved” John Smith</a:t>
            </a:r>
          </a:p>
          <a:p>
            <a:pPr eaLnBrk="1" hangingPunct="1"/>
            <a:r>
              <a:rPr lang="en-US" dirty="0" smtClean="0"/>
              <a:t>Married John Rolfe, NOT John Smith</a:t>
            </a:r>
          </a:p>
          <a:p>
            <a:pPr eaLnBrk="1" hangingPunct="1"/>
            <a:r>
              <a:rPr lang="en-US" dirty="0" smtClean="0"/>
              <a:t>Died at the age of 22 in England of Small Pox</a:t>
            </a:r>
          </a:p>
        </p:txBody>
      </p:sp>
      <p:sp>
        <p:nvSpPr>
          <p:cNvPr id="36867" name="Slide Number Placeholder 1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2F679E4-7996-44DF-8D52-6E688DF5A9C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en-US"/>
          </a:p>
        </p:txBody>
      </p:sp>
      <p:pic>
        <p:nvPicPr>
          <p:cNvPr id="34820" name="Picture 4" descr="POCAHONTA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57775" y="1752600"/>
            <a:ext cx="3781425" cy="4419600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111166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The REAL John Smith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43400" y="1600200"/>
            <a:ext cx="4495800" cy="48006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Captain John Smith organized the colony beginning in 1608: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"He who will not work shall not eat."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Smith kidnapped in Dec. 1607 by Chief Powhatan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Smith perhaps "saved" by </a:t>
            </a:r>
            <a:r>
              <a:rPr lang="en-US" dirty="0" err="1" smtClean="0"/>
              <a:t>Pocahantas</a:t>
            </a:r>
            <a:r>
              <a:rPr lang="en-US" dirty="0" smtClean="0"/>
              <a:t>, Powhatan's daughter, but evidence is shaky at best.</a:t>
            </a:r>
            <a:endParaRPr lang="en-US" dirty="0"/>
          </a:p>
        </p:txBody>
      </p:sp>
      <p:sp>
        <p:nvSpPr>
          <p:cNvPr id="37891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4252F1A-F9B8-4F8A-AD2A-C49D9BCE746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en-US"/>
          </a:p>
        </p:txBody>
      </p:sp>
      <p:pic>
        <p:nvPicPr>
          <p:cNvPr id="6" name="Picture 3" descr="John Smith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lum bright="12000" contrast="6000"/>
          </a:blip>
          <a:srcRect/>
          <a:stretch>
            <a:fillRect/>
          </a:stretch>
        </p:blipFill>
        <p:spPr>
          <a:xfrm>
            <a:off x="533400" y="1752600"/>
            <a:ext cx="3581400" cy="4775200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111166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John Rolfe</a:t>
            </a:r>
            <a:endParaRPr lang="en-US" dirty="0"/>
          </a:p>
        </p:txBody>
      </p:sp>
      <p:sp>
        <p:nvSpPr>
          <p:cNvPr id="38914" name="Text Placeholder 7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75088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The Disney Version</a:t>
            </a:r>
          </a:p>
        </p:txBody>
      </p:sp>
      <p:pic>
        <p:nvPicPr>
          <p:cNvPr id="33794" name="Picture 2" descr="http://pocahontas.morenus.org/images/johnrolfe2.jpg">
            <a:hlinkClick r:id="rId2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72294" y="2588419"/>
            <a:ext cx="3810000" cy="31242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8916" name="Text Placeholder 8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750887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dirty="0" smtClean="0"/>
              <a:t>The REAL John Rolfe</a:t>
            </a:r>
          </a:p>
        </p:txBody>
      </p:sp>
      <p:sp>
        <p:nvSpPr>
          <p:cNvPr id="38917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5898236-7A01-4E28-9ED4-36D7EA6D941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34</a:t>
            </a:fld>
            <a:endParaRPr lang="en-US"/>
          </a:p>
        </p:txBody>
      </p:sp>
      <p:pic>
        <p:nvPicPr>
          <p:cNvPr id="33796" name="Picture 4" descr="http://www.bermuda-online.org/historyJohnRolfeandPocahontas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>
          <a:xfrm rot="979753">
            <a:off x="5268526" y="2572820"/>
            <a:ext cx="3124200" cy="3776811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1" name="Picture 5" descr="2009-04-25-190137"/>
          <p:cNvPicPr>
            <a:picLocks noChangeAspect="1" noChangeArrowheads="1"/>
          </p:cNvPicPr>
          <p:nvPr/>
        </p:nvPicPr>
        <p:blipFill>
          <a:blip r:embed="rId2" cstate="print"/>
          <a:srcRect b="7556"/>
          <a:stretch>
            <a:fillRect/>
          </a:stretch>
        </p:blipFill>
        <p:spPr bwMode="auto">
          <a:xfrm>
            <a:off x="0" y="1524000"/>
            <a:ext cx="9144000" cy="5345113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111166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Jamestown</a:t>
            </a:r>
            <a:endParaRPr lang="en-US" dirty="0"/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724400"/>
          </a:xfrm>
          <a:solidFill>
            <a:schemeClr val="bg1">
              <a:alpha val="64999"/>
            </a:schemeClr>
          </a:solidFill>
        </p:spPr>
        <p:txBody>
          <a:bodyPr/>
          <a:lstStyle/>
          <a:p>
            <a:pPr eaLnBrk="1" hangingPunct="1"/>
            <a:r>
              <a:rPr lang="en-US" sz="4000" dirty="0" smtClean="0">
                <a:solidFill>
                  <a:schemeClr val="tx1"/>
                </a:solidFill>
              </a:rPr>
              <a:t>Virginia Charter </a:t>
            </a:r>
          </a:p>
          <a:p>
            <a:pPr lvl="1" eaLnBrk="1" hangingPunct="1"/>
            <a:r>
              <a:rPr lang="en-US" sz="3600" dirty="0" smtClean="0">
                <a:solidFill>
                  <a:schemeClr val="tx1"/>
                </a:solidFill>
              </a:rPr>
              <a:t>Overseas settlers given same rights of Englishmen in </a:t>
            </a:r>
            <a:r>
              <a:rPr lang="en-US" sz="3600" u="sng" dirty="0" smtClean="0">
                <a:solidFill>
                  <a:schemeClr val="tx1"/>
                </a:solidFill>
              </a:rPr>
              <a:t>England</a:t>
            </a:r>
            <a:endParaRPr lang="en-US" sz="3600" dirty="0" smtClean="0">
              <a:solidFill>
                <a:schemeClr val="tx1"/>
              </a:solidFill>
            </a:endParaRPr>
          </a:p>
          <a:p>
            <a:pPr lvl="1" eaLnBrk="1" hangingPunct="1"/>
            <a:r>
              <a:rPr lang="en-US" sz="3600" dirty="0" smtClean="0">
                <a:solidFill>
                  <a:schemeClr val="tx1"/>
                </a:solidFill>
              </a:rPr>
              <a:t>Foundation for American liberties; rights extended to other colonies. </a:t>
            </a:r>
          </a:p>
          <a:p>
            <a:pPr lvl="1" eaLnBrk="1" hangingPunct="1"/>
            <a:r>
              <a:rPr lang="en-US" sz="3600" dirty="0" smtClean="0">
                <a:solidFill>
                  <a:schemeClr val="tx1"/>
                </a:solidFill>
              </a:rPr>
              <a:t>Colonists felt that, even in the Americas, they were still Englishmen</a:t>
            </a: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A35B251-0ED5-46D6-9FF9-F62E879477F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111166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The Jamestown Nightmare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1752600"/>
            <a:ext cx="4114800" cy="47244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000" dirty="0" smtClean="0"/>
              <a:t>Jamestown nearly failed due to starvation, disease, and attacks by the </a:t>
            </a:r>
            <a:r>
              <a:rPr lang="en-US" sz="2000" dirty="0" err="1" smtClean="0"/>
              <a:t>Powhatans</a:t>
            </a:r>
            <a:r>
              <a:rPr lang="en-US" sz="2000" dirty="0" smtClean="0"/>
              <a:t>.</a:t>
            </a:r>
          </a:p>
          <a:p>
            <a:pPr eaLnBrk="1" hangingPunct="1"/>
            <a:r>
              <a:rPr lang="en-US" sz="2000" dirty="0" smtClean="0"/>
              <a:t>John Rolfe introduced new tough strain of tobacco given to him by the </a:t>
            </a:r>
            <a:r>
              <a:rPr lang="en-US" sz="2000" dirty="0" err="1" smtClean="0"/>
              <a:t>Powhatans</a:t>
            </a:r>
            <a:endParaRPr lang="en-US" sz="2000" dirty="0" smtClean="0"/>
          </a:p>
          <a:p>
            <a:pPr eaLnBrk="1" hangingPunct="1"/>
            <a:r>
              <a:rPr lang="en-US" sz="2000" dirty="0" smtClean="0"/>
              <a:t>Europeans became increasingly addicted to the nicotine; Tobacco industry became cornerstone of Virginia's economy.</a:t>
            </a:r>
          </a:p>
          <a:p>
            <a:pPr eaLnBrk="1" hangingPunct="1"/>
            <a:r>
              <a:rPr lang="en-US" sz="2000" dirty="0" smtClean="0"/>
              <a:t>Plantation system emerged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sz="1800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7505DAB-339D-4FC0-8976-4DFB8D35B89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36</a:t>
            </a:fld>
            <a:endParaRPr lang="en-US"/>
          </a:p>
        </p:txBody>
      </p:sp>
      <p:pic>
        <p:nvPicPr>
          <p:cNvPr id="6" name="Picture 2" descr="http://www.farmvillefreak.com/images/facebook_farmville_freak_withered_crops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457200" y="1976718"/>
            <a:ext cx="3682999" cy="42496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7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5638800"/>
            <a:ext cx="4267200" cy="1006475"/>
          </a:xfrm>
          <a:prstGeom prst="rect">
            <a:avLst/>
          </a:prstGeom>
          <a:noFill/>
          <a:ln w="19050">
            <a:solidFill>
              <a:srgbClr val="C7AF55"/>
            </a:solidFill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The Thirteen Colonies</a:t>
            </a:r>
            <a:endParaRPr lang="en-US" dirty="0"/>
          </a:p>
        </p:txBody>
      </p:sp>
      <p:sp>
        <p:nvSpPr>
          <p:cNvPr id="14338" name="Subtitle 2"/>
          <p:cNvSpPr>
            <a:spLocks noGrp="1"/>
          </p:cNvSpPr>
          <p:nvPr>
            <p:ph type="subTitle" idx="1"/>
          </p:nvPr>
        </p:nvSpPr>
        <p:spPr>
          <a:xfrm>
            <a:off x="571500" y="4800600"/>
            <a:ext cx="8001000" cy="533400"/>
          </a:xfrm>
        </p:spPr>
        <p:txBody>
          <a:bodyPr/>
          <a:lstStyle/>
          <a:p>
            <a:pPr eaLnBrk="1" hangingPunct="1"/>
            <a:r>
              <a:rPr lang="en-US" dirty="0" smtClean="0"/>
              <a:t>17</a:t>
            </a:r>
            <a:r>
              <a:rPr lang="en-US" baseline="30000" dirty="0" smtClean="0"/>
              <a:t>th</a:t>
            </a:r>
            <a:r>
              <a:rPr lang="en-US" dirty="0" smtClean="0"/>
              <a:t> and 18</a:t>
            </a:r>
            <a:r>
              <a:rPr lang="en-US" baseline="30000" dirty="0" smtClean="0"/>
              <a:t>th</a:t>
            </a:r>
            <a:r>
              <a:rPr lang="en-US" dirty="0" smtClean="0"/>
              <a:t> Centuries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600" dirty="0" smtClean="0"/>
              <a:t>The South</a:t>
            </a:r>
            <a:endParaRPr lang="en-US" sz="6600" dirty="0"/>
          </a:p>
        </p:txBody>
      </p:sp>
      <p:sp>
        <p:nvSpPr>
          <p:cNvPr id="15362" name="Text Placeholder 5"/>
          <p:cNvSpPr>
            <a:spLocks noGrp="1"/>
          </p:cNvSpPr>
          <p:nvPr>
            <p:ph type="body" idx="1"/>
          </p:nvPr>
        </p:nvSpPr>
        <p:spPr>
          <a:xfrm>
            <a:off x="571500" y="4800600"/>
            <a:ext cx="8001000" cy="549275"/>
          </a:xfrm>
        </p:spPr>
        <p:txBody>
          <a:bodyPr/>
          <a:lstStyle/>
          <a:p>
            <a:pPr eaLnBrk="1" hangingPunct="1"/>
            <a:r>
              <a:rPr lang="en-US" sz="3200" dirty="0" smtClean="0"/>
              <a:t>Greetings, y’all!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General Characteristics of the South</a:t>
            </a:r>
            <a:endParaRPr lang="en-US" dirty="0"/>
          </a:p>
        </p:txBody>
      </p:sp>
      <p:sp>
        <p:nvSpPr>
          <p:cNvPr id="16386" name="Content Placeholder 5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068763"/>
          </a:xfrm>
        </p:spPr>
        <p:txBody>
          <a:bodyPr/>
          <a:lstStyle/>
          <a:p>
            <a:pPr eaLnBrk="1" hangingPunct="1"/>
            <a:r>
              <a:rPr lang="en-US" sz="3200" dirty="0" smtClean="0"/>
              <a:t>Dominated by a plantation economy = aristocratic atmosphere</a:t>
            </a:r>
          </a:p>
          <a:p>
            <a:pPr eaLnBrk="1" hangingPunct="1"/>
            <a:r>
              <a:rPr lang="en-US" sz="3200" dirty="0" smtClean="0"/>
              <a:t>Slavery in all colonies; begins as indentured servants, develops into African slavery</a:t>
            </a:r>
          </a:p>
          <a:p>
            <a:pPr eaLnBrk="1" hangingPunct="1"/>
            <a:r>
              <a:rPr lang="en-US" sz="3200" dirty="0" smtClean="0"/>
              <a:t>Sparsely populated: too spread out for churches &amp; schools </a:t>
            </a:r>
          </a:p>
          <a:p>
            <a:pPr eaLnBrk="1" hangingPunct="1"/>
            <a:r>
              <a:rPr lang="en-US" sz="3200" dirty="0" smtClean="0"/>
              <a:t>Little diversity – either white landowners, or black slaves</a:t>
            </a: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F0DE20B-E709-47FD-8F79-B016E3F2B5F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39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4267200" cy="1143000"/>
          </a:xfrm>
        </p:spPr>
        <p:txBody>
          <a:bodyPr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dirty="0" smtClean="0"/>
              <a:t>Northern Amerindians</a:t>
            </a:r>
            <a:endParaRPr lang="en-US" dirty="0"/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>
          <a:xfrm>
            <a:off x="4648200" y="1600200"/>
            <a:ext cx="4347882" cy="5105400"/>
          </a:xfrm>
        </p:spPr>
        <p:txBody>
          <a:bodyPr/>
          <a:lstStyle/>
          <a:p>
            <a:pPr eaLnBrk="1" hangingPunct="1"/>
            <a:r>
              <a:rPr lang="en-US" sz="2000" dirty="0" smtClean="0"/>
              <a:t>North American Indians were less developed than their neighbors to the south, living in small semi-nomadic societies, e.g. Apache and </a:t>
            </a:r>
            <a:r>
              <a:rPr lang="en-US" sz="2000" dirty="0" err="1" smtClean="0"/>
              <a:t>Souix</a:t>
            </a:r>
            <a:r>
              <a:rPr lang="en-US" sz="2000" dirty="0" smtClean="0"/>
              <a:t>.</a:t>
            </a:r>
          </a:p>
          <a:p>
            <a:pPr lvl="1" eaLnBrk="1" hangingPunct="1"/>
            <a:r>
              <a:rPr lang="en-US" sz="1800" dirty="0" smtClean="0"/>
              <a:t>Men were hunters, women developed agriculture and gathered wild vegetation.</a:t>
            </a:r>
          </a:p>
          <a:p>
            <a:pPr eaLnBrk="1" hangingPunct="1"/>
            <a:r>
              <a:rPr lang="en-US" sz="2000" dirty="0" smtClean="0"/>
              <a:t>Most societies were matrilineal (Family passed through mother’s lines) and </a:t>
            </a:r>
            <a:r>
              <a:rPr lang="en-US" sz="2000" dirty="0" err="1" smtClean="0"/>
              <a:t>matrilocal</a:t>
            </a:r>
            <a:r>
              <a:rPr lang="en-US" sz="2000" dirty="0" smtClean="0"/>
              <a:t> (women owned the property)</a:t>
            </a:r>
          </a:p>
          <a:p>
            <a:pPr eaLnBrk="1" hangingPunct="1">
              <a:buNone/>
            </a:pPr>
            <a:endParaRPr lang="en-US" sz="2000" dirty="0" smtClean="0"/>
          </a:p>
          <a:p>
            <a:pPr marL="0" indent="0" eaLnBrk="1" hangingPunct="1">
              <a:buNone/>
            </a:pPr>
            <a:r>
              <a:rPr lang="en-US" sz="1800" i="1" dirty="0" smtClean="0"/>
              <a:t>“You </a:t>
            </a:r>
            <a:r>
              <a:rPr lang="en-US" sz="1800" i="1" dirty="0"/>
              <a:t>think you own whatever land you land </a:t>
            </a:r>
            <a:r>
              <a:rPr lang="en-US" sz="1800" i="1" dirty="0" smtClean="0"/>
              <a:t>on/The </a:t>
            </a:r>
            <a:r>
              <a:rPr lang="en-US" sz="1800" i="1" dirty="0"/>
              <a:t>Earth is just a dead thing you can </a:t>
            </a:r>
            <a:r>
              <a:rPr lang="en-US" sz="1800" i="1" dirty="0" smtClean="0"/>
              <a:t>claim”</a:t>
            </a:r>
          </a:p>
        </p:txBody>
      </p:sp>
      <p:pic>
        <p:nvPicPr>
          <p:cNvPr id="20483" name="Picture 5" descr="na_regio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524000"/>
            <a:ext cx="4298565" cy="5105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Southern Colonies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2B4B87-20C8-4A4A-971A-E69194E4D78D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  <p:pic>
        <p:nvPicPr>
          <p:cNvPr id="1026" name="Picture 2" descr="http://tabbapush.pbworks.com/f/1344611015/Southern%20Colonies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9800"/>
          <a:stretch>
            <a:fillRect/>
          </a:stretch>
        </p:blipFill>
        <p:spPr bwMode="auto">
          <a:xfrm>
            <a:off x="152400" y="1600200"/>
            <a:ext cx="3505200" cy="512409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  <p:sp>
        <p:nvSpPr>
          <p:cNvPr id="7" name="Line Callout 1 6"/>
          <p:cNvSpPr/>
          <p:nvPr/>
        </p:nvSpPr>
        <p:spPr>
          <a:xfrm>
            <a:off x="4419600" y="2819400"/>
            <a:ext cx="2286000" cy="914400"/>
          </a:xfrm>
          <a:prstGeom prst="borderCallout1">
            <a:avLst>
              <a:gd name="adj1" fmla="val 18750"/>
              <a:gd name="adj2" fmla="val -8333"/>
              <a:gd name="adj3" fmla="val 74508"/>
              <a:gd name="adj4" fmla="val -65796"/>
            </a:avLst>
          </a:prstGeom>
          <a:solidFill>
            <a:srgbClr val="C9E7A7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 smtClean="0">
                <a:solidFill>
                  <a:schemeClr val="tx1"/>
                </a:solidFill>
              </a:rPr>
              <a:t>VIRGINIA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>
                <a:solidFill>
                  <a:schemeClr val="tx1"/>
                </a:solidFill>
              </a:rPr>
              <a:t>Jamestown (1607)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>
                <a:solidFill>
                  <a:schemeClr val="tx1"/>
                </a:solidFill>
              </a:rPr>
              <a:t>Joint-stock company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>
                <a:solidFill>
                  <a:schemeClr val="tx1"/>
                </a:solidFill>
              </a:rPr>
              <a:t>John Smith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>
                <a:solidFill>
                  <a:schemeClr val="tx1"/>
                </a:solidFill>
              </a:rPr>
              <a:t>John Rolfe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8" name="Line Callout 1 7"/>
          <p:cNvSpPr/>
          <p:nvPr/>
        </p:nvSpPr>
        <p:spPr>
          <a:xfrm>
            <a:off x="4419599" y="1600200"/>
            <a:ext cx="2971801" cy="1066800"/>
          </a:xfrm>
          <a:prstGeom prst="borderCallout1">
            <a:avLst>
              <a:gd name="adj1" fmla="val 18750"/>
              <a:gd name="adj2" fmla="val -8333"/>
              <a:gd name="adj3" fmla="val 130247"/>
              <a:gd name="adj4" fmla="val -51422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rtlCol="0" anchor="ctr"/>
          <a:lstStyle/>
          <a:p>
            <a:r>
              <a:rPr lang="en-US" sz="1600" b="1" dirty="0" smtClean="0">
                <a:solidFill>
                  <a:schemeClr val="tx1"/>
                </a:solidFill>
              </a:rPr>
              <a:t>MARYLAND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Proprietary colony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Lord Baltimore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Haven for Catholics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Act of Toleration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9" name="Line Callout 1 8"/>
          <p:cNvSpPr/>
          <p:nvPr/>
        </p:nvSpPr>
        <p:spPr>
          <a:xfrm>
            <a:off x="6858000" y="3810000"/>
            <a:ext cx="2057400" cy="838200"/>
          </a:xfrm>
          <a:prstGeom prst="borderCallout1">
            <a:avLst>
              <a:gd name="adj1" fmla="val 18750"/>
              <a:gd name="adj2" fmla="val -8333"/>
              <a:gd name="adj3" fmla="val 75050"/>
              <a:gd name="adj4" fmla="val -42512"/>
            </a:avLst>
          </a:prstGeom>
          <a:solidFill>
            <a:srgbClr val="FF9999"/>
          </a:solidFill>
          <a:ln>
            <a:solidFill>
              <a:srgbClr val="FF4B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 smtClean="0">
                <a:solidFill>
                  <a:schemeClr val="tx1"/>
                </a:solidFill>
              </a:rPr>
              <a:t>NORTH CAROLINA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Independent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Small farms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0" name="Line Callout 1 9"/>
          <p:cNvSpPr/>
          <p:nvPr/>
        </p:nvSpPr>
        <p:spPr>
          <a:xfrm>
            <a:off x="6858000" y="4800600"/>
            <a:ext cx="2057400" cy="838200"/>
          </a:xfrm>
          <a:prstGeom prst="borderCallout1">
            <a:avLst>
              <a:gd name="adj1" fmla="val 18750"/>
              <a:gd name="adj2" fmla="val -8333"/>
              <a:gd name="adj3" fmla="val -22644"/>
              <a:gd name="adj4" fmla="val -43109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 smtClean="0">
                <a:solidFill>
                  <a:schemeClr val="tx1"/>
                </a:solidFill>
              </a:rPr>
              <a:t>SOUTH CAROLINA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Aristocratic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Plantation system</a:t>
            </a:r>
          </a:p>
        </p:txBody>
      </p:sp>
      <p:sp>
        <p:nvSpPr>
          <p:cNvPr id="11" name="Line Callout 1 10"/>
          <p:cNvSpPr/>
          <p:nvPr/>
        </p:nvSpPr>
        <p:spPr>
          <a:xfrm>
            <a:off x="4114800" y="3962400"/>
            <a:ext cx="1828800" cy="1371600"/>
          </a:xfrm>
          <a:prstGeom prst="borderCallout1">
            <a:avLst>
              <a:gd name="adj1" fmla="val 18750"/>
              <a:gd name="adj2" fmla="val -8333"/>
              <a:gd name="adj3" fmla="val 53497"/>
              <a:gd name="adj4" fmla="val -109223"/>
            </a:avLst>
          </a:prstGeom>
          <a:solidFill>
            <a:srgbClr val="C39BE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 smtClean="0">
                <a:solidFill>
                  <a:schemeClr val="tx1"/>
                </a:solidFill>
              </a:rPr>
              <a:t>CAROLINAS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Proprietary colony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Founded by Caribbean plantation owners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2" name="Line Callout 1 11"/>
          <p:cNvSpPr/>
          <p:nvPr/>
        </p:nvSpPr>
        <p:spPr>
          <a:xfrm>
            <a:off x="4191000" y="5562600"/>
            <a:ext cx="1905000" cy="1066800"/>
          </a:xfrm>
          <a:prstGeom prst="borderCallout1">
            <a:avLst>
              <a:gd name="adj1" fmla="val 18750"/>
              <a:gd name="adj2" fmla="val -8333"/>
              <a:gd name="adj3" fmla="val 44695"/>
              <a:gd name="adj4" fmla="val -125348"/>
            </a:avLst>
          </a:prstGeom>
          <a:solidFill>
            <a:srgbClr val="FFCC99"/>
          </a:solidFill>
          <a:ln>
            <a:solidFill>
              <a:srgbClr val="FF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 smtClean="0">
                <a:solidFill>
                  <a:schemeClr val="tx1"/>
                </a:solidFill>
              </a:rPr>
              <a:t>GEORGIA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James Oglethorpe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Buffer colony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Haven for debtors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The Northern Colonies</a:t>
            </a:r>
            <a:endParaRPr dirty="0"/>
          </a:p>
        </p:txBody>
      </p:sp>
      <p:sp>
        <p:nvSpPr>
          <p:cNvPr id="13314" name="Subtit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Harsh winters, Bad soil, and other exciting things…</a:t>
            </a:r>
          </a:p>
        </p:txBody>
      </p:sp>
    </p:spTree>
    <p:extLst>
      <p:ext uri="{BB962C8B-B14F-4D97-AF65-F5344CB8AC3E}">
        <p14:creationId xmlns:p14="http://schemas.microsoft.com/office/powerpoint/2010/main" val="12782455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General Characteristics of New England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Smaller, close-knit communities; centered around church and the family</a:t>
            </a:r>
          </a:p>
          <a:p>
            <a:r>
              <a:rPr lang="en-US" sz="3200" dirty="0" smtClean="0"/>
              <a:t>Practiced democratic forms of government</a:t>
            </a:r>
          </a:p>
          <a:p>
            <a:r>
              <a:rPr lang="en-US" sz="3200" dirty="0" smtClean="0"/>
              <a:t>Emphasis on education</a:t>
            </a:r>
          </a:p>
          <a:p>
            <a:r>
              <a:rPr lang="en-US" sz="3200" dirty="0" smtClean="0"/>
              <a:t>Economy largely tied to fishing, shipping, farms were small (rocky soil, no need for slaves)</a:t>
            </a:r>
          </a:p>
          <a:p>
            <a:r>
              <a:rPr lang="en-US" sz="3200" dirty="0" smtClean="0"/>
              <a:t>Least ethnically diverse region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07771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82563"/>
            <a:ext cx="8686800" cy="1111250"/>
          </a:xfrm>
        </p:spPr>
        <p:txBody>
          <a:bodyPr>
            <a:noAutofit/>
          </a:bodyPr>
          <a:lstStyle/>
          <a:p>
            <a:r>
              <a:rPr lang="en-US" sz="4300" dirty="0" smtClean="0"/>
              <a:t>The Protestant Reformation and the Rise of Puritanism</a:t>
            </a:r>
          </a:p>
        </p:txBody>
      </p:sp>
      <p:grpSp>
        <p:nvGrpSpPr>
          <p:cNvPr id="3" name="Organization Chart 6"/>
          <p:cNvGrpSpPr>
            <a:grpSpLocks/>
          </p:cNvGrpSpPr>
          <p:nvPr/>
        </p:nvGrpSpPr>
        <p:grpSpPr bwMode="auto">
          <a:xfrm>
            <a:off x="152400" y="1524000"/>
            <a:ext cx="8839200" cy="3505200"/>
            <a:chOff x="1152" y="1296"/>
            <a:chExt cx="4895" cy="1152"/>
          </a:xfrm>
        </p:grpSpPr>
        <p:cxnSp>
          <p:nvCxnSpPr>
            <p:cNvPr id="14359" name="_s14359"/>
            <p:cNvCxnSpPr>
              <a:cxnSpLocks noChangeShapeType="1"/>
              <a:stCxn id="11" idx="0"/>
              <a:endCxn id="6" idx="2"/>
            </p:cNvCxnSpPr>
            <p:nvPr/>
          </p:nvCxnSpPr>
          <p:spPr bwMode="auto">
            <a:xfrm rot="5400000" flipH="1">
              <a:off x="5040" y="1583"/>
              <a:ext cx="144" cy="1009"/>
            </a:xfrm>
            <a:prstGeom prst="bentConnector3">
              <a:avLst>
                <a:gd name="adj1" fmla="val 33333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357" name="_s14357"/>
            <p:cNvCxnSpPr>
              <a:cxnSpLocks noChangeShapeType="1"/>
              <a:stCxn id="10" idx="0"/>
              <a:endCxn id="6" idx="2"/>
            </p:cNvCxnSpPr>
            <p:nvPr/>
          </p:nvCxnSpPr>
          <p:spPr bwMode="auto">
            <a:xfrm rot="5400000" flipH="1">
              <a:off x="4536" y="2087"/>
              <a:ext cx="144" cy="1"/>
            </a:xfrm>
            <a:prstGeom prst="bentConnector3">
              <a:avLst>
                <a:gd name="adj1" fmla="val 33333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355" name="_s14355"/>
            <p:cNvCxnSpPr>
              <a:cxnSpLocks noChangeShapeType="1"/>
              <a:stCxn id="9" idx="0"/>
              <a:endCxn id="6" idx="2"/>
            </p:cNvCxnSpPr>
            <p:nvPr/>
          </p:nvCxnSpPr>
          <p:spPr bwMode="auto">
            <a:xfrm rot="16200000">
              <a:off x="4032" y="1584"/>
              <a:ext cx="144" cy="1007"/>
            </a:xfrm>
            <a:prstGeom prst="bentConnector3">
              <a:avLst>
                <a:gd name="adj1" fmla="val 33333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353" name="_s14353"/>
            <p:cNvCxnSpPr>
              <a:cxnSpLocks noChangeShapeType="1"/>
              <a:stCxn id="8" idx="0"/>
              <a:endCxn id="5" idx="2"/>
            </p:cNvCxnSpPr>
            <p:nvPr/>
          </p:nvCxnSpPr>
          <p:spPr bwMode="auto">
            <a:xfrm rot="5400000" flipH="1">
              <a:off x="2269" y="1836"/>
              <a:ext cx="144" cy="503"/>
            </a:xfrm>
            <a:prstGeom prst="bentConnector3">
              <a:avLst>
                <a:gd name="adj1" fmla="val 33333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351" name="_s14351"/>
            <p:cNvCxnSpPr>
              <a:cxnSpLocks noChangeShapeType="1"/>
              <a:stCxn id="7" idx="0"/>
              <a:endCxn id="5" idx="2"/>
            </p:cNvCxnSpPr>
            <p:nvPr/>
          </p:nvCxnSpPr>
          <p:spPr bwMode="auto">
            <a:xfrm rot="16200000">
              <a:off x="1765" y="1835"/>
              <a:ext cx="144" cy="505"/>
            </a:xfrm>
            <a:prstGeom prst="bentConnector3">
              <a:avLst>
                <a:gd name="adj1" fmla="val 33333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348" name="_s14348"/>
            <p:cNvCxnSpPr>
              <a:cxnSpLocks noChangeShapeType="1"/>
              <a:stCxn id="6" idx="0"/>
              <a:endCxn id="4" idx="2"/>
            </p:cNvCxnSpPr>
            <p:nvPr/>
          </p:nvCxnSpPr>
          <p:spPr bwMode="auto">
            <a:xfrm rot="5400000" flipH="1">
              <a:off x="3905" y="1026"/>
              <a:ext cx="144" cy="1260"/>
            </a:xfrm>
            <a:prstGeom prst="bentConnector3">
              <a:avLst>
                <a:gd name="adj1" fmla="val 33333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347" name="_s14347"/>
            <p:cNvCxnSpPr>
              <a:cxnSpLocks noChangeShapeType="1"/>
              <a:stCxn id="5" idx="0"/>
              <a:endCxn id="4" idx="2"/>
            </p:cNvCxnSpPr>
            <p:nvPr/>
          </p:nvCxnSpPr>
          <p:spPr bwMode="auto">
            <a:xfrm rot="16200000">
              <a:off x="2646" y="1027"/>
              <a:ext cx="144" cy="1258"/>
            </a:xfrm>
            <a:prstGeom prst="bentConnector3">
              <a:avLst>
                <a:gd name="adj1" fmla="val 33333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" name="_s14343"/>
            <p:cNvSpPr>
              <a:spLocks noChangeArrowheads="1"/>
            </p:cNvSpPr>
            <p:nvPr/>
          </p:nvSpPr>
          <p:spPr bwMode="auto">
            <a:xfrm>
              <a:off x="2915" y="1296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sng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rPr>
                <a:t>Christ</a:t>
              </a: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rPr>
                <a:t>ianity</a:t>
              </a:r>
            </a:p>
          </p:txBody>
        </p:sp>
        <p:sp>
          <p:nvSpPr>
            <p:cNvPr id="5" name="_s14344"/>
            <p:cNvSpPr>
              <a:spLocks noChangeArrowheads="1"/>
            </p:cNvSpPr>
            <p:nvPr/>
          </p:nvSpPr>
          <p:spPr bwMode="auto">
            <a:xfrm>
              <a:off x="1656" y="1728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rPr>
                <a:t>Catholic</a:t>
              </a:r>
            </a:p>
          </p:txBody>
        </p:sp>
        <p:sp>
          <p:nvSpPr>
            <p:cNvPr id="6" name="_s14345"/>
            <p:cNvSpPr>
              <a:spLocks noChangeArrowheads="1"/>
            </p:cNvSpPr>
            <p:nvPr/>
          </p:nvSpPr>
          <p:spPr bwMode="auto">
            <a:xfrm>
              <a:off x="4175" y="1728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sng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rPr>
                <a:t>Protest</a:t>
              </a: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rPr>
                <a:t>ant</a:t>
              </a:r>
            </a:p>
          </p:txBody>
        </p:sp>
        <p:sp>
          <p:nvSpPr>
            <p:cNvPr id="7" name="_s14350"/>
            <p:cNvSpPr>
              <a:spLocks noChangeArrowheads="1"/>
            </p:cNvSpPr>
            <p:nvPr/>
          </p:nvSpPr>
          <p:spPr bwMode="auto">
            <a:xfrm>
              <a:off x="1152" y="2160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rPr>
                <a:t>Eastern Orthodox</a:t>
              </a:r>
            </a:p>
          </p:txBody>
        </p:sp>
        <p:sp>
          <p:nvSpPr>
            <p:cNvPr id="8" name="_s14352"/>
            <p:cNvSpPr>
              <a:spLocks noChangeArrowheads="1"/>
            </p:cNvSpPr>
            <p:nvPr/>
          </p:nvSpPr>
          <p:spPr bwMode="auto">
            <a:xfrm>
              <a:off x="2160" y="2160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rPr>
                <a:t>Roman</a:t>
              </a:r>
            </a:p>
          </p:txBody>
        </p:sp>
        <p:sp>
          <p:nvSpPr>
            <p:cNvPr id="9" name="_s14354"/>
            <p:cNvSpPr>
              <a:spLocks noChangeArrowheads="1"/>
            </p:cNvSpPr>
            <p:nvPr/>
          </p:nvSpPr>
          <p:spPr bwMode="auto">
            <a:xfrm>
              <a:off x="3168" y="2160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sng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rPr>
                <a:t>Luther</a:t>
              </a: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rPr>
                <a:t>an</a:t>
              </a:r>
            </a:p>
          </p:txBody>
        </p:sp>
        <p:sp>
          <p:nvSpPr>
            <p:cNvPr id="10" name="_s14356"/>
            <p:cNvSpPr>
              <a:spLocks noChangeArrowheads="1"/>
            </p:cNvSpPr>
            <p:nvPr/>
          </p:nvSpPr>
          <p:spPr bwMode="auto">
            <a:xfrm>
              <a:off x="4176" y="2160"/>
              <a:ext cx="863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sng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rPr>
                <a:t>Anglican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sng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rPr>
                <a:t>(Church of England</a:t>
              </a: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rPr>
                <a:t>)</a:t>
              </a:r>
            </a:p>
          </p:txBody>
        </p:sp>
        <p:sp>
          <p:nvSpPr>
            <p:cNvPr id="11" name="_s14358"/>
            <p:cNvSpPr>
              <a:spLocks noChangeArrowheads="1"/>
            </p:cNvSpPr>
            <p:nvPr/>
          </p:nvSpPr>
          <p:spPr bwMode="auto">
            <a:xfrm>
              <a:off x="5183" y="2160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sng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rPr>
                <a:t>Calvin</a:t>
              </a: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rPr>
                <a:t>ism</a:t>
              </a:r>
            </a:p>
          </p:txBody>
        </p:sp>
      </p:grpSp>
      <p:sp>
        <p:nvSpPr>
          <p:cNvPr id="23" name="_s14356"/>
          <p:cNvSpPr>
            <a:spLocks noChangeArrowheads="1"/>
          </p:cNvSpPr>
          <p:nvPr/>
        </p:nvSpPr>
        <p:spPr bwMode="auto">
          <a:xfrm>
            <a:off x="7391400" y="5334000"/>
            <a:ext cx="1002484" cy="6858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b="1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Separatists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_s14356"/>
          <p:cNvSpPr>
            <a:spLocks noChangeArrowheads="1"/>
          </p:cNvSpPr>
          <p:nvPr/>
        </p:nvSpPr>
        <p:spPr bwMode="auto">
          <a:xfrm>
            <a:off x="6248400" y="5334000"/>
            <a:ext cx="1002484" cy="6858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b="1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Puritans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Bent Arrow 25"/>
          <p:cNvSpPr/>
          <p:nvPr/>
        </p:nvSpPr>
        <p:spPr>
          <a:xfrm rot="10800000" flipH="1">
            <a:off x="5638801" y="5105400"/>
            <a:ext cx="533400" cy="609600"/>
          </a:xfrm>
          <a:prstGeom prst="bentArrow">
            <a:avLst>
              <a:gd name="adj1" fmla="val 25000"/>
              <a:gd name="adj2" fmla="val 27239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Down Arrow 26"/>
          <p:cNvSpPr/>
          <p:nvPr/>
        </p:nvSpPr>
        <p:spPr>
          <a:xfrm rot="16200000">
            <a:off x="7187106" y="5233495"/>
            <a:ext cx="304800" cy="505809"/>
          </a:xfrm>
          <a:prstGeom prst="downArrow">
            <a:avLst>
              <a:gd name="adj1" fmla="val 50000"/>
              <a:gd name="adj2" fmla="val 53582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Bent Arrow 28"/>
          <p:cNvSpPr/>
          <p:nvPr/>
        </p:nvSpPr>
        <p:spPr>
          <a:xfrm rot="10800000">
            <a:off x="8458200" y="5105400"/>
            <a:ext cx="533400" cy="609600"/>
          </a:xfrm>
          <a:prstGeom prst="bentArrow">
            <a:avLst>
              <a:gd name="adj1" fmla="val 25000"/>
              <a:gd name="adj2" fmla="val 27239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8151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Puritans vs. Separatists</a:t>
            </a:r>
          </a:p>
        </p:txBody>
      </p:sp>
      <p:sp>
        <p:nvSpPr>
          <p:cNvPr id="16386" name="Text Placeholder 4"/>
          <p:cNvSpPr>
            <a:spLocks noGrp="1"/>
          </p:cNvSpPr>
          <p:nvPr>
            <p:ph type="body" idx="1"/>
          </p:nvPr>
        </p:nvSpPr>
        <p:spPr>
          <a:xfrm>
            <a:off x="152400" y="1535112"/>
            <a:ext cx="4038600" cy="1055687"/>
          </a:xfrm>
        </p:spPr>
        <p:txBody>
          <a:bodyPr>
            <a:normAutofit/>
          </a:bodyPr>
          <a:lstStyle/>
          <a:p>
            <a:r>
              <a:rPr lang="en-US" sz="2000" dirty="0"/>
              <a:t>Puritans purify: Move away from the traditions of </a:t>
            </a:r>
            <a:r>
              <a:rPr lang="en-US" sz="2000" dirty="0" smtClean="0"/>
              <a:t>Catholicism</a:t>
            </a:r>
            <a:endParaRPr lang="en-US" sz="2000" dirty="0"/>
          </a:p>
        </p:txBody>
      </p:sp>
      <p:pic>
        <p:nvPicPr>
          <p:cNvPr id="16389" name="Picture 7" descr="puritanportraitsmith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lum contrast="6000"/>
          </a:blip>
          <a:stretch>
            <a:fillRect/>
          </a:stretch>
        </p:blipFill>
        <p:spPr>
          <a:xfrm>
            <a:off x="152400" y="2743200"/>
            <a:ext cx="3807604" cy="3951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38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270375" cy="120808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000" dirty="0" smtClean="0"/>
              <a:t>Separatists </a:t>
            </a:r>
            <a:r>
              <a:rPr lang="en-US" sz="2000" dirty="0"/>
              <a:t>separate: The purest of Puritans (extremists)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The Pilgrims were Puritan </a:t>
            </a:r>
            <a:r>
              <a:rPr lang="en-US" sz="2000" dirty="0" smtClean="0"/>
              <a:t>Separatists</a:t>
            </a:r>
            <a:endParaRPr lang="en-US" sz="2000" dirty="0"/>
          </a:p>
        </p:txBody>
      </p:sp>
      <p:pic>
        <p:nvPicPr>
          <p:cNvPr id="7" name="Picture 4" descr="1291696440101820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2971800"/>
            <a:ext cx="4770974" cy="3435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931541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nhcommentary.com/Mayflower-in-riptide-off-M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12786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Who were the Pilgrims?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3763963"/>
          </a:xfrm>
          <a:solidFill>
            <a:schemeClr val="tx2">
              <a:lumMod val="40000"/>
              <a:lumOff val="60000"/>
              <a:alpha val="80000"/>
            </a:schemeClr>
          </a:solidFill>
        </p:spPr>
        <p:txBody>
          <a:bodyPr/>
          <a:lstStyle/>
          <a:p>
            <a:pPr>
              <a:buClr>
                <a:schemeClr val="bg1"/>
              </a:buClr>
            </a:pP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Separatists who believed they were “spiritual wanderers”</a:t>
            </a:r>
          </a:p>
          <a:p>
            <a:pPr>
              <a:buClr>
                <a:schemeClr val="bg1"/>
              </a:buClr>
            </a:pP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Plymouth Colony (1620) –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  <a:sym typeface="Wingdings" pitchFamily="2" charset="2"/>
              </a:rPr>
              <a:t>102 people [half Separatists] set sail upon the </a:t>
            </a:r>
            <a:r>
              <a:rPr lang="en-US" sz="3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  <a:sym typeface="Wingdings" pitchFamily="2" charset="2"/>
              </a:rPr>
              <a:t>Mayflower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  <a:sym typeface="Wingdings" pitchFamily="2" charset="2"/>
              </a:rPr>
              <a:t> to start a colony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7FBAC8-7621-4895-9D14-EDF3B9405D82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  <p:pic>
        <p:nvPicPr>
          <p:cNvPr id="6" name="Picture 7" descr="pilgrim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4857750"/>
            <a:ext cx="1947932" cy="200025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1" descr="P1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12" y="0"/>
            <a:ext cx="9125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533400" y="5410200"/>
            <a:ext cx="7391400" cy="1143000"/>
          </a:xfrm>
        </p:spPr>
        <p:txBody>
          <a:bodyPr/>
          <a:lstStyle/>
          <a:p>
            <a:pPr algn="l"/>
            <a:r>
              <a:rPr lang="en-US" dirty="0" smtClean="0"/>
              <a:t>The </a:t>
            </a:r>
            <a:r>
              <a:rPr lang="en-US" i="1" dirty="0" smtClean="0"/>
              <a:t>Mayflower Compact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0200" y="457200"/>
            <a:ext cx="3581400" cy="5821363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Not a constitution, but an agreement to form a crude govt. and submit to majority rule.</a:t>
            </a:r>
          </a:p>
          <a:p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Led to adult male settlers meeting in assemblies to make laws in town meetings</a:t>
            </a:r>
            <a:r>
              <a:rPr lang="en-US" sz="2800" b="1" dirty="0" smtClean="0">
                <a:solidFill>
                  <a:schemeClr val="bg1"/>
                </a:solidFill>
                <a:latin typeface="Franklin Gothic Book" pitchFamily="34" charset="0"/>
              </a:rPr>
              <a:t>.</a:t>
            </a:r>
          </a:p>
          <a:p>
            <a:r>
              <a:rPr lang="en-US" sz="2800" b="1" dirty="0" smtClean="0">
                <a:solidFill>
                  <a:schemeClr val="bg1"/>
                </a:solidFill>
                <a:latin typeface="Franklin Gothic Book" pitchFamily="34" charset="0"/>
              </a:rPr>
              <a:t>First democratic institution in America</a:t>
            </a:r>
            <a:endParaRPr lang="en-US" sz="28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99174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Lies My Teacher Told Me</a:t>
            </a:r>
            <a:endParaRPr lang="en-US" dirty="0"/>
          </a:p>
        </p:txBody>
      </p:sp>
      <p:sp>
        <p:nvSpPr>
          <p:cNvPr id="48131" name="Text Placeholder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73025" indent="0">
              <a:buFont typeface="Wingdings 2" pitchFamily="18" charset="2"/>
              <a:buNone/>
            </a:pPr>
            <a:r>
              <a:rPr lang="en-US" b="1" dirty="0" smtClean="0">
                <a:cs typeface="Arial" charset="0"/>
              </a:rPr>
              <a:t>The Pilgrims and the First Thanksgiving</a:t>
            </a:r>
          </a:p>
        </p:txBody>
      </p:sp>
    </p:spTree>
    <p:extLst>
      <p:ext uri="{BB962C8B-B14F-4D97-AF65-F5344CB8AC3E}">
        <p14:creationId xmlns:p14="http://schemas.microsoft.com/office/powerpoint/2010/main" val="15274775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152400" y="0"/>
            <a:ext cx="4424363" cy="2033587"/>
          </a:xfrm>
          <a:noFill/>
          <a:ln/>
        </p:spPr>
        <p:txBody>
          <a:bodyPr anchor="b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800" b="1" dirty="0" smtClean="0">
                <a:ln w="6350"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The Pilgrims and the First Thanksgiving</a:t>
            </a:r>
            <a:endParaRPr lang="en-US" sz="4800" b="1" dirty="0">
              <a:ln w="6350">
                <a:noFill/>
              </a:ln>
              <a:solidFill>
                <a:schemeClr val="accent5">
                  <a:lumMod val="50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1206" name="Picture 6" descr="thanksgiving-activities-for-kids-thum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255127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xplosion 2 2"/>
          <p:cNvSpPr/>
          <p:nvPr/>
        </p:nvSpPr>
        <p:spPr>
          <a:xfrm>
            <a:off x="190500" y="342900"/>
            <a:ext cx="8763000" cy="6172200"/>
          </a:xfrm>
          <a:prstGeom prst="irregularSeal2">
            <a:avLst/>
          </a:prstGeom>
          <a:noFill/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ctrTitle" idx="4294967295"/>
          </p:nvPr>
        </p:nvSpPr>
        <p:spPr>
          <a:xfrm>
            <a:off x="457200" y="2514600"/>
            <a:ext cx="8229600" cy="18288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0000" b="1" spc="50" dirty="0" smtClean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Gungsuh" pitchFamily="18" charset="-127"/>
                <a:ea typeface="Gungsuh" pitchFamily="18" charset="-127"/>
              </a:rPr>
              <a:t>LIES!</a:t>
            </a:r>
            <a:endParaRPr lang="en-US" sz="20000" b="1" spc="50" dirty="0">
              <a:ln w="12700" cmpd="sng">
                <a:solidFill>
                  <a:srgbClr val="C00000"/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latin typeface="Gungsuh" pitchFamily="18" charset="-127"/>
              <a:ea typeface="Gungsuh" pitchFamily="18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000" dirty="0" smtClean="0">
                <a:ln w="18415" cmpd="sng">
                  <a:solidFill>
                    <a:srgbClr val="FFFFFF"/>
                  </a:solidFill>
                  <a:prstDash val="solid"/>
                </a:ln>
              </a:rPr>
              <a:t>Who Really Discovered America?</a:t>
            </a:r>
            <a:endParaRPr lang="en-US" sz="6000" dirty="0">
              <a:ln w="18415" cmpd="sng">
                <a:solidFill>
                  <a:srgbClr val="FFFFFF"/>
                </a:solidFill>
                <a:prstDash val="solid"/>
              </a:ln>
            </a:endParaRPr>
          </a:p>
        </p:txBody>
      </p:sp>
      <p:sp>
        <p:nvSpPr>
          <p:cNvPr id="29698" name="Subtit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3025" eaLnBrk="1" hangingPunct="1"/>
            <a:r>
              <a:rPr lang="en-US" dirty="0" smtClean="0"/>
              <a:t>-or- Why Columbus Was a Big Stinky Liar</a:t>
            </a:r>
          </a:p>
        </p:txBody>
      </p:sp>
      <p:pic>
        <p:nvPicPr>
          <p:cNvPr id="29699" name="Picture 3" descr="C:\Documents and Settings\mchanrahan\Local Settings\Temporary Internet Files\Content.IE5\EIQKN737\MC90032694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01746" y="0"/>
            <a:ext cx="2942253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The First Thanksgiving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295400" y="5791200"/>
            <a:ext cx="6781800" cy="793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30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Book" pitchFamily="34" charset="0"/>
              </a:rPr>
              <a:t>In 1863, President Lincoln proclaimed Thanksgiving an official US holiday.</a:t>
            </a:r>
          </a:p>
        </p:txBody>
      </p:sp>
      <p:pic>
        <p:nvPicPr>
          <p:cNvPr id="23557" name="Picture 5" descr="First-Thanksgiving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447800"/>
            <a:ext cx="6610350" cy="4206875"/>
          </a:xfrm>
          <a:prstGeom prst="rect">
            <a:avLst/>
          </a:prstGeom>
          <a:noFill/>
        </p:spPr>
      </p:pic>
      <p:pic>
        <p:nvPicPr>
          <p:cNvPr id="23561" name="Picture 9" descr="alton_brown_geek_motivator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600" y="1371600"/>
            <a:ext cx="6629400" cy="5303838"/>
          </a:xfrm>
          <a:prstGeom prst="rect">
            <a:avLst/>
          </a:prstGeom>
          <a:noFill/>
        </p:spPr>
      </p:pic>
      <p:pic>
        <p:nvPicPr>
          <p:cNvPr id="23559" name="Picture 7" descr="good-eats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91350" y="20782"/>
            <a:ext cx="2152650" cy="16144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4583020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0" y="1600200"/>
            <a:ext cx="5105400" cy="5105400"/>
          </a:xfrm>
          <a:noFill/>
        </p:spPr>
        <p:txBody>
          <a:bodyPr>
            <a:normAutofit fontScale="85000" lnSpcReduction="10000"/>
          </a:bodyPr>
          <a:lstStyle/>
          <a:p>
            <a:pPr>
              <a:lnSpc>
                <a:spcPct val="110000"/>
              </a:lnSpc>
            </a:pPr>
            <a:r>
              <a:rPr lang="en-US" sz="2800" dirty="0" smtClean="0">
                <a:sym typeface="Wingdings" pitchFamily="2" charset="2"/>
              </a:rPr>
              <a:t>Created a “Bible Commonwealth” – a democracy run on Biblical principles</a:t>
            </a:r>
          </a:p>
          <a:p>
            <a:pPr>
              <a:lnSpc>
                <a:spcPct val="110000"/>
              </a:lnSpc>
            </a:pPr>
            <a:r>
              <a:rPr lang="en-US" sz="2800" dirty="0" smtClean="0"/>
              <a:t>The top priority was to protect the institutions of marriage and family. This practice would result in strong communities.</a:t>
            </a:r>
          </a:p>
          <a:p>
            <a:pPr lvl="1">
              <a:lnSpc>
                <a:spcPct val="110000"/>
              </a:lnSpc>
            </a:pPr>
            <a:r>
              <a:rPr lang="en-US" sz="2400" i="1" dirty="0" err="1" smtClean="0">
                <a:sym typeface="Wingdings" pitchFamily="2" charset="2"/>
              </a:rPr>
              <a:t>Modell</a:t>
            </a:r>
            <a:r>
              <a:rPr lang="en-US" sz="2400" i="1" dirty="0" smtClean="0">
                <a:sym typeface="Wingdings" pitchFamily="2" charset="2"/>
              </a:rPr>
              <a:t> of Christian Charity </a:t>
            </a:r>
            <a:r>
              <a:rPr lang="en-US" sz="2400" dirty="0" smtClean="0">
                <a:sym typeface="Wingdings" pitchFamily="2" charset="2"/>
              </a:rPr>
              <a:t>– “We shall be as a city on a hill…”</a:t>
            </a:r>
          </a:p>
          <a:p>
            <a:pPr>
              <a:lnSpc>
                <a:spcPct val="110000"/>
              </a:lnSpc>
            </a:pPr>
            <a:r>
              <a:rPr lang="en-US" sz="2800" dirty="0" smtClean="0"/>
              <a:t>“Social Covenant”:</a:t>
            </a:r>
          </a:p>
          <a:p>
            <a:pPr lvl="1">
              <a:lnSpc>
                <a:spcPct val="110000"/>
              </a:lnSpc>
            </a:pPr>
            <a:r>
              <a:rPr lang="en-US" sz="2400" dirty="0" smtClean="0"/>
              <a:t>Required mutual watchfulness.</a:t>
            </a:r>
          </a:p>
          <a:p>
            <a:pPr lvl="1">
              <a:lnSpc>
                <a:spcPct val="110000"/>
              </a:lnSpc>
            </a:pPr>
            <a:r>
              <a:rPr lang="en-US" sz="2400" dirty="0" smtClean="0"/>
              <a:t>No toleration of deviance or disorder</a:t>
            </a:r>
          </a:p>
          <a:p>
            <a:pPr lvl="1">
              <a:lnSpc>
                <a:spcPct val="110000"/>
              </a:lnSpc>
            </a:pPr>
            <a:r>
              <a:rPr lang="en-US" sz="2400" dirty="0" smtClean="0"/>
              <a:t>No privacy!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Massachusetts Bay Colony </a:t>
            </a:r>
            <a:endParaRPr lang="en-US" dirty="0"/>
          </a:p>
        </p:txBody>
      </p:sp>
      <p:pic>
        <p:nvPicPr>
          <p:cNvPr id="7" name="Picture 4" descr="http://i43.tower.com/images/mm112529636/scarlet-letter-brenda-book-cover-a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600201"/>
            <a:ext cx="1651393" cy="2667000"/>
          </a:xfrm>
          <a:prstGeom prst="rect">
            <a:avLst/>
          </a:prstGeom>
          <a:ln w="285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2" descr="File:Easy a australian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6400" y="3733800"/>
            <a:ext cx="2012506" cy="2971800"/>
          </a:xfrm>
          <a:prstGeom prst="rect">
            <a:avLst/>
          </a:prstGeom>
          <a:ln w="285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3672810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Northern Colonies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7FBAC8-7621-4895-9D14-EDF3B9405D82}" type="slidenum">
              <a:rPr lang="en-US" smtClean="0"/>
              <a:pPr>
                <a:defRPr/>
              </a:pPr>
              <a:t>52</a:t>
            </a:fld>
            <a:endParaRPr lang="en-US" dirty="0"/>
          </a:p>
        </p:txBody>
      </p:sp>
      <p:pic>
        <p:nvPicPr>
          <p:cNvPr id="138242" name="Picture 2" descr="http://admin.bhbl.neric.org/~mmosall/ushistory/mapsgraphs/New%20England%20%20Colonie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7686" r="18523"/>
          <a:stretch>
            <a:fillRect/>
          </a:stretch>
        </p:blipFill>
        <p:spPr bwMode="auto">
          <a:xfrm>
            <a:off x="152399" y="1600200"/>
            <a:ext cx="4125865" cy="510540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  <p:sp>
        <p:nvSpPr>
          <p:cNvPr id="6" name="Line Callout 2 5"/>
          <p:cNvSpPr/>
          <p:nvPr/>
        </p:nvSpPr>
        <p:spPr>
          <a:xfrm>
            <a:off x="5257800" y="1676400"/>
            <a:ext cx="3352800" cy="1828800"/>
          </a:xfrm>
          <a:prstGeom prst="borderCallout2">
            <a:avLst>
              <a:gd name="adj1" fmla="val 94123"/>
              <a:gd name="adj2" fmla="val -4262"/>
              <a:gd name="adj3" fmla="val 142631"/>
              <a:gd name="adj4" fmla="val -16667"/>
              <a:gd name="adj5" fmla="val 196828"/>
              <a:gd name="adj6" fmla="val -77604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 smtClean="0">
                <a:solidFill>
                  <a:schemeClr val="tx1"/>
                </a:solidFill>
              </a:rPr>
              <a:t>MASSACHUSSETTS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PLYMOUTH (1620)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Separatists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Mayflower Compact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MASSACHUSSETTS BAY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Puritans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Absorbs Plymouth colony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Bible Commonwealth</a:t>
            </a:r>
          </a:p>
        </p:txBody>
      </p:sp>
      <p:sp>
        <p:nvSpPr>
          <p:cNvPr id="8" name="Line Callout 2 7"/>
          <p:cNvSpPr/>
          <p:nvPr/>
        </p:nvSpPr>
        <p:spPr>
          <a:xfrm>
            <a:off x="6096000" y="3810000"/>
            <a:ext cx="2286000" cy="1600200"/>
          </a:xfrm>
          <a:prstGeom prst="borderCallout2">
            <a:avLst>
              <a:gd name="adj1" fmla="val 48601"/>
              <a:gd name="adj2" fmla="val -7139"/>
              <a:gd name="adj3" fmla="val 48062"/>
              <a:gd name="adj4" fmla="val -50100"/>
              <a:gd name="adj5" fmla="val 124890"/>
              <a:gd name="adj6" fmla="val -161891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 smtClean="0">
                <a:solidFill>
                  <a:schemeClr val="tx1"/>
                </a:solidFill>
              </a:rPr>
              <a:t>RHODE ISLAND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Roger Williams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Anne Hutchinson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Political and religious freedom</a:t>
            </a:r>
          </a:p>
        </p:txBody>
      </p:sp>
      <p:sp>
        <p:nvSpPr>
          <p:cNvPr id="9" name="Line Callout 2 8"/>
          <p:cNvSpPr/>
          <p:nvPr/>
        </p:nvSpPr>
        <p:spPr>
          <a:xfrm>
            <a:off x="4495800" y="5867400"/>
            <a:ext cx="2286000" cy="838200"/>
          </a:xfrm>
          <a:prstGeom prst="borderCallout2">
            <a:avLst>
              <a:gd name="adj1" fmla="val 85251"/>
              <a:gd name="adj2" fmla="val -5348"/>
              <a:gd name="adj3" fmla="val 86621"/>
              <a:gd name="adj4" fmla="val -54279"/>
              <a:gd name="adj5" fmla="val 19777"/>
              <a:gd name="adj6" fmla="val -105771"/>
            </a:avLst>
          </a:prstGeom>
          <a:solidFill>
            <a:srgbClr val="FF9999"/>
          </a:solidFill>
          <a:ln>
            <a:solidFill>
              <a:srgbClr val="FF4B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 smtClean="0">
                <a:solidFill>
                  <a:schemeClr val="tx1"/>
                </a:solidFill>
              </a:rPr>
              <a:t>CONNECTICUT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Fundamental Orders of Connecticut</a:t>
            </a:r>
          </a:p>
        </p:txBody>
      </p:sp>
    </p:spTree>
  </p:cSld>
  <p:clrMapOvr>
    <a:masterClrMapping/>
  </p:clrMapOvr>
  <p:transition>
    <p:fade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Middle Colonies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Middle Way in the Middle Colonies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7162001"/>
      </p:ext>
    </p:extLst>
  </p:cSld>
  <p:clrMapOvr>
    <a:masterClrMapping/>
  </p:clrMapOvr>
  <p:transition>
    <p:fade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General Characteristics of the Middle Colonies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Held a mix of NE and Southern colonies</a:t>
            </a:r>
          </a:p>
          <a:p>
            <a:pPr lvl="1"/>
            <a:r>
              <a:rPr lang="en-US" sz="2800" dirty="0" smtClean="0"/>
              <a:t>Had a mixed economy – some agriculture (like South), some industry and shipping (like NE)</a:t>
            </a:r>
          </a:p>
          <a:p>
            <a:pPr lvl="1"/>
            <a:r>
              <a:rPr lang="en-US" sz="2800" dirty="0" smtClean="0"/>
              <a:t>Landholdings were smaller than the South, bigger than NE</a:t>
            </a:r>
          </a:p>
          <a:p>
            <a:pPr lvl="1"/>
            <a:r>
              <a:rPr lang="en-US" sz="2800" dirty="0" smtClean="0"/>
              <a:t>More ethnically mixed than other colonies</a:t>
            </a:r>
          </a:p>
          <a:p>
            <a:pPr lvl="1"/>
            <a:r>
              <a:rPr lang="en-US" sz="2800" dirty="0" smtClean="0"/>
              <a:t>Had a mixed economy – some agriculture (like South), some industry and shipping (like NE)</a:t>
            </a:r>
          </a:p>
          <a:p>
            <a:pPr lvl="1"/>
            <a:r>
              <a:rPr lang="en-US" sz="2800" dirty="0" smtClean="0"/>
              <a:t>Most religiously tolerant region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65769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Middle Colonies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7FBAC8-7621-4895-9D14-EDF3B9405D82}" type="slidenum">
              <a:rPr lang="en-US" smtClean="0"/>
              <a:pPr>
                <a:defRPr/>
              </a:pPr>
              <a:t>55</a:t>
            </a:fld>
            <a:endParaRPr lang="en-US" dirty="0"/>
          </a:p>
        </p:txBody>
      </p:sp>
      <p:pic>
        <p:nvPicPr>
          <p:cNvPr id="149506" name="Picture 2" descr="http://mrsmertens.pbworks.com/f/1354549128/Middle%20Colonies%20-%20jp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5959" r="10611"/>
          <a:stretch>
            <a:fillRect/>
          </a:stretch>
        </p:blipFill>
        <p:spPr bwMode="auto">
          <a:xfrm>
            <a:off x="152400" y="1676400"/>
            <a:ext cx="4597979" cy="487680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  <p:sp>
        <p:nvSpPr>
          <p:cNvPr id="8" name="Line Callout 1 7"/>
          <p:cNvSpPr/>
          <p:nvPr/>
        </p:nvSpPr>
        <p:spPr>
          <a:xfrm>
            <a:off x="5257800" y="4419600"/>
            <a:ext cx="3352800" cy="1828800"/>
          </a:xfrm>
          <a:prstGeom prst="borderCallout1">
            <a:avLst>
              <a:gd name="adj1" fmla="val 18750"/>
              <a:gd name="adj2" fmla="val -8333"/>
              <a:gd name="adj3" fmla="val 25933"/>
              <a:gd name="adj4" fmla="val -85958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 smtClean="0">
                <a:solidFill>
                  <a:schemeClr val="tx1"/>
                </a:solidFill>
              </a:rPr>
              <a:t>PENNSYLVANIA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William Penn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Quakers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“Holy Experiment”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Religiously tolerant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Philadelphia</a:t>
            </a:r>
          </a:p>
        </p:txBody>
      </p:sp>
      <p:sp>
        <p:nvSpPr>
          <p:cNvPr id="10" name="Line Callout 1 9"/>
          <p:cNvSpPr/>
          <p:nvPr/>
        </p:nvSpPr>
        <p:spPr>
          <a:xfrm>
            <a:off x="5029200" y="2209800"/>
            <a:ext cx="3505200" cy="1371600"/>
          </a:xfrm>
          <a:prstGeom prst="borderCallout1">
            <a:avLst>
              <a:gd name="adj1" fmla="val 74471"/>
              <a:gd name="adj2" fmla="val -5218"/>
              <a:gd name="adj3" fmla="val 132401"/>
              <a:gd name="adj4" fmla="val -52739"/>
            </a:avLst>
          </a:prstGeom>
          <a:solidFill>
            <a:srgbClr val="FF9999"/>
          </a:solidFill>
          <a:ln>
            <a:solidFill>
              <a:srgbClr val="FF4B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 smtClean="0">
                <a:solidFill>
                  <a:schemeClr val="tx1"/>
                </a:solidFill>
              </a:rPr>
              <a:t>NEW YORK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Founded by the Dutch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Taken over by the Duke of York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Large farms (</a:t>
            </a:r>
            <a:r>
              <a:rPr lang="en-US" sz="1600" dirty="0" err="1" smtClean="0">
                <a:solidFill>
                  <a:schemeClr val="tx1"/>
                </a:solidFill>
              </a:rPr>
              <a:t>patroonships</a:t>
            </a:r>
            <a:r>
              <a:rPr lang="en-US" sz="1600" dirty="0" smtClean="0">
                <a:solidFill>
                  <a:schemeClr val="tx1"/>
                </a:solidFill>
              </a:rPr>
              <a:t>) give aristocratic feel</a:t>
            </a:r>
          </a:p>
        </p:txBody>
      </p:sp>
    </p:spTree>
  </p:cSld>
  <p:clrMapOvr>
    <a:masterClrMapping/>
  </p:clrMapOvr>
  <p:transition>
    <p:fade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Poster Child of the Middle Colonies: </a:t>
            </a:r>
            <a:r>
              <a:rPr lang="en-US" dirty="0"/>
              <a:t>Benjamin Franklin </a:t>
            </a:r>
            <a:r>
              <a:rPr lang="en-US" dirty="0" smtClean="0">
                <a:sym typeface="Webdings"/>
              </a:rPr>
              <a:t>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4789979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Moved to </a:t>
            </a:r>
            <a:r>
              <a:rPr lang="en-US" dirty="0"/>
              <a:t>P</a:t>
            </a:r>
            <a:r>
              <a:rPr lang="en-US" dirty="0" smtClean="0"/>
              <a:t>hiladelphia from Boston at age 17, and worked his way up </a:t>
            </a:r>
          </a:p>
          <a:p>
            <a:r>
              <a:rPr lang="en-US" dirty="0" smtClean="0"/>
              <a:t>One of America’s first “rags to riches” stories, he symbolized the independent American spirit</a:t>
            </a:r>
          </a:p>
          <a:p>
            <a:r>
              <a:rPr lang="en-US" dirty="0"/>
              <a:t>Author, printer, political theorist, politician, postmaster, scientist, musician, inventor, satirist, civic activist, statesman, and </a:t>
            </a:r>
            <a:r>
              <a:rPr lang="en-US" dirty="0" smtClean="0"/>
              <a:t>diplomat </a:t>
            </a:r>
            <a:r>
              <a:rPr lang="en-US" dirty="0"/>
              <a:t>(and ladies man</a:t>
            </a:r>
            <a:r>
              <a:rPr lang="en-US" dirty="0" smtClean="0"/>
              <a:t>!).</a:t>
            </a:r>
            <a:endParaRPr lang="en-US" dirty="0"/>
          </a:p>
        </p:txBody>
      </p:sp>
      <p:pic>
        <p:nvPicPr>
          <p:cNvPr id="5124" name="Picture 4" descr="File:Benjamin Franklin 176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4779" y="1447800"/>
            <a:ext cx="3877056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Macie\AppData\Local\Microsoft\Windows\Temporary Internet Files\Content.IE5\L917G5K8\MC900436391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5304">
            <a:off x="7924800" y="1219200"/>
            <a:ext cx="1026253" cy="698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Macie\AppData\Local\Microsoft\Windows\Temporary Internet Files\Content.IE5\L917G5K8\MC900436391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36842">
            <a:off x="5376071" y="1851197"/>
            <a:ext cx="1026253" cy="698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Macie\AppData\Local\Microsoft\Windows\Temporary Internet Files\Content.IE5\L917G5K8\MC900436391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09628">
            <a:off x="5334000" y="4572000"/>
            <a:ext cx="1026253" cy="698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Macie\AppData\Local\Microsoft\Windows\Temporary Internet Files\Content.IE5\L917G5K8\MC900436391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97288">
            <a:off x="7577928" y="5410200"/>
            <a:ext cx="1026253" cy="698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714110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Crash Course!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7FBAC8-7621-4895-9D14-EDF3B9405D82}" type="slidenum">
              <a:rPr lang="en-US" smtClean="0"/>
              <a:pPr>
                <a:defRPr/>
              </a:pPr>
              <a:t>57</a:t>
            </a:fld>
            <a:endParaRPr lang="en-US" dirty="0"/>
          </a:p>
        </p:txBody>
      </p:sp>
      <p:pic>
        <p:nvPicPr>
          <p:cNvPr id="1026" name="Picture 2" descr="http://arbmidwest.com/wp-content/uploads/2013/04/Crash-Course-300-x-225.jpg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600200"/>
            <a:ext cx="5410200" cy="4057650"/>
          </a:xfrm>
          <a:prstGeom prst="rect">
            <a:avLst/>
          </a:prstGeom>
          <a:noFill/>
        </p:spPr>
      </p:pic>
      <p:pic>
        <p:nvPicPr>
          <p:cNvPr id="1028" name="Picture 4" descr="http://gigaom2.files.wordpress.com/2012/01/crashcourse-john-green-e132807363527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3681886"/>
            <a:ext cx="3943350" cy="26236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5410200" y="1524000"/>
            <a:ext cx="3227065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King of the Geeks!</a:t>
            </a:r>
            <a:endParaRPr lang="en-US" sz="40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Down Arrow 7"/>
          <p:cNvSpPr/>
          <p:nvPr/>
        </p:nvSpPr>
        <p:spPr>
          <a:xfrm rot="20491803">
            <a:off x="6858000" y="2819400"/>
            <a:ext cx="685800" cy="838200"/>
          </a:xfrm>
          <a:prstGeom prst="downArrow">
            <a:avLst>
              <a:gd name="adj1" fmla="val 37207"/>
              <a:gd name="adj2" fmla="val 4744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ln>
            <a:solidFill>
              <a:srgbClr val="002060"/>
            </a:solidFill>
          </a:ln>
        </p:spPr>
        <p:txBody>
          <a:bodyPr>
            <a:normAutofit fontScale="90000"/>
          </a:bodyPr>
          <a:lstStyle/>
          <a:p>
            <a:r>
              <a:rPr lang="en-US" sz="8000" dirty="0" smtClean="0"/>
              <a:t>Bell Ringer</a:t>
            </a:r>
            <a:endParaRPr lang="en-US" sz="8000" dirty="0"/>
          </a:p>
        </p:txBody>
      </p:sp>
      <p:sp>
        <p:nvSpPr>
          <p:cNvPr id="5" name="Subtitle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endParaRPr lang="en-US" sz="5000" b="1" i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ilboDisplay" pitchFamily="2" charset="0"/>
            </a:endParaRPr>
          </a:p>
          <a:p>
            <a:pPr marL="0" indent="0" algn="ctr">
              <a:buNone/>
            </a:pPr>
            <a:r>
              <a:rPr lang="en-US" sz="48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“It is dangerous to be right when the government is wrong.”</a:t>
            </a:r>
          </a:p>
          <a:p>
            <a:pPr marL="0" indent="0" algn="ctr">
              <a:buNone/>
            </a:pPr>
            <a:r>
              <a:rPr lang="en-US" sz="4400" dirty="0" smtClean="0">
                <a:solidFill>
                  <a:srgbClr val="002F8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ilboDisplay" pitchFamily="2" charset="0"/>
              </a:rPr>
              <a:t>Explain this quote in your own words.</a:t>
            </a:r>
            <a:endParaRPr lang="en-US" sz="4400" dirty="0">
              <a:solidFill>
                <a:srgbClr val="002F8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810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Rectangle 4"/>
          <p:cNvSpPr>
            <a:spLocks noGrp="1"/>
          </p:cNvSpPr>
          <p:nvPr>
            <p:ph type="ctrTitle" idx="4294967295"/>
          </p:nvPr>
        </p:nvSpPr>
        <p:spPr bwMode="auto">
          <a:xfrm>
            <a:off x="685800" y="2819400"/>
            <a:ext cx="7772400" cy="147002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6000" dirty="0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</a:rPr>
              <a:t>Life in the Colonies</a:t>
            </a:r>
          </a:p>
        </p:txBody>
      </p:sp>
      <p:sp>
        <p:nvSpPr>
          <p:cNvPr id="44034" name="Rectangle 5"/>
          <p:cNvSpPr>
            <a:spLocks noGrp="1"/>
          </p:cNvSpPr>
          <p:nvPr>
            <p:ph type="subTitle" idx="4294967295"/>
          </p:nvPr>
        </p:nvSpPr>
        <p:spPr>
          <a:xfrm>
            <a:off x="1295400" y="4800600"/>
            <a:ext cx="6400800" cy="1752600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</a:pPr>
            <a:endParaRPr lang="en-US" b="1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Documents and Settings\mchanrahan\Local Settings\Temporary Internet Files\Content.IE5\6Q919NMY\MP900446712[1]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4577" name="Rectangle 1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34400" cy="1143000"/>
          </a:xfrm>
        </p:spPr>
        <p:txBody>
          <a:bodyPr lIns="82296" tIns="41148" rIns="82296" bIns="41148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0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European Motives for </a:t>
            </a:r>
            <a:r>
              <a:rPr lang="en-US" sz="60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Exploration</a:t>
            </a:r>
            <a:endParaRPr lang="en-US" sz="6000" dirty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4784725"/>
          </a:xfrm>
        </p:spPr>
        <p:txBody>
          <a:bodyPr lIns="82296" tIns="41148" rIns="82296" bIns="41148"/>
          <a:lstStyle/>
          <a:p>
            <a:pPr marL="217487" indent="0" eaLnBrk="1" hangingPunct="1">
              <a:buNone/>
              <a:defRPr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Europe’s motives for exploration can be linked to either the quest of God, Gold, or Glory:</a:t>
            </a:r>
          </a:p>
          <a:p>
            <a:pPr marL="628650" eaLnBrk="1" hangingPunct="1">
              <a:defRPr/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Desire to Christianize </a:t>
            </a:r>
          </a:p>
          <a:p>
            <a:pPr marL="628650" eaLnBrk="1" hangingPunct="1">
              <a:defRPr/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Europe was desperate for goods from Asia and the Middle East, and needed a faster and cheaper method of getting there.</a:t>
            </a:r>
          </a:p>
          <a:p>
            <a:pPr marL="628650" eaLnBrk="1" hangingPunct="1">
              <a:defRPr/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Power and influence, rivalries with other nation-states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 build="p" bldLvl="5" autoUpdateAnimBg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2" name="Picture 6" descr="07nyc21"/>
          <p:cNvPicPr>
            <a:picLocks noChangeAspect="1" noChangeArrowheads="1"/>
          </p:cNvPicPr>
          <p:nvPr/>
        </p:nvPicPr>
        <p:blipFill>
          <a:blip r:embed="rId3" cstate="print"/>
          <a:srcRect t="7162"/>
          <a:stretch>
            <a:fillRect/>
          </a:stretch>
        </p:blipFill>
        <p:spPr bwMode="auto">
          <a:xfrm>
            <a:off x="0" y="1501775"/>
            <a:ext cx="9144000" cy="5341938"/>
          </a:xfrm>
          <a:prstGeom prst="rect">
            <a:avLst/>
          </a:prstGeom>
          <a:noFill/>
        </p:spPr>
      </p:pic>
      <p:sp>
        <p:nvSpPr>
          <p:cNvPr id="45057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n>
                  <a:noFill/>
                </a:ln>
                <a:effectLst/>
              </a:rPr>
              <a:t>Population</a:t>
            </a:r>
          </a:p>
        </p:txBody>
      </p:sp>
      <p:sp>
        <p:nvSpPr>
          <p:cNvPr id="45058" name="Rectangle 3"/>
          <p:cNvSpPr>
            <a:spLocks noGrp="1"/>
          </p:cNvSpPr>
          <p:nvPr>
            <p:ph type="body" idx="1"/>
          </p:nvPr>
        </p:nvSpPr>
        <p:spPr>
          <a:xfrm>
            <a:off x="228600" y="1524000"/>
            <a:ext cx="8686800" cy="2209800"/>
          </a:xfrm>
          <a:solidFill>
            <a:schemeClr val="bg2">
              <a:alpha val="75000"/>
            </a:schemeClr>
          </a:solidFill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200" b="1" dirty="0" smtClean="0">
                <a:solidFill>
                  <a:schemeClr val="tx1"/>
                </a:solidFill>
              </a:rPr>
              <a:t>South: </a:t>
            </a:r>
            <a:r>
              <a:rPr lang="en-US" sz="2200" dirty="0" smtClean="0">
                <a:solidFill>
                  <a:schemeClr val="tx1"/>
                </a:solidFill>
              </a:rPr>
              <a:t>Short life expectancy, Most immigrants were young, single men; women were extremely scarce</a:t>
            </a:r>
          </a:p>
          <a:p>
            <a:pPr>
              <a:lnSpc>
                <a:spcPct val="90000"/>
              </a:lnSpc>
            </a:pPr>
            <a:r>
              <a:rPr lang="en-US" sz="2200" b="1" dirty="0" smtClean="0">
                <a:solidFill>
                  <a:schemeClr val="tx1"/>
                </a:solidFill>
              </a:rPr>
              <a:t>New England: </a:t>
            </a:r>
            <a:r>
              <a:rPr lang="en-US" sz="2200" dirty="0" smtClean="0">
                <a:solidFill>
                  <a:schemeClr val="tx1"/>
                </a:solidFill>
              </a:rPr>
              <a:t>Long life expectancy.  Most immigrants came in family groups.</a:t>
            </a:r>
          </a:p>
          <a:p>
            <a:pPr>
              <a:lnSpc>
                <a:spcPct val="90000"/>
              </a:lnSpc>
            </a:pPr>
            <a:r>
              <a:rPr lang="en-US" sz="2200" b="1" dirty="0" smtClean="0">
                <a:solidFill>
                  <a:schemeClr val="tx1"/>
                </a:solidFill>
              </a:rPr>
              <a:t>Middle:  </a:t>
            </a:r>
            <a:r>
              <a:rPr lang="en-US" sz="2200" dirty="0" smtClean="0">
                <a:solidFill>
                  <a:schemeClr val="tx1"/>
                </a:solidFill>
              </a:rPr>
              <a:t>In the middle for life expectancy. Most diverse immigrant group.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America’s First Government</a:t>
            </a:r>
            <a:endParaRPr lang="en-US" dirty="0"/>
          </a:p>
        </p:txBody>
      </p:sp>
      <p:pic>
        <p:nvPicPr>
          <p:cNvPr id="45058" name="Picture 2" descr="http://pics.livejournal.com/cruisedirector/pic/006eq9hz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23900" y="1574848"/>
            <a:ext cx="7734300" cy="5146668"/>
          </a:xfrm>
          <a:effectLst>
            <a:softEdge rad="112500"/>
          </a:effectLst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533400" y="3048000"/>
            <a:ext cx="8229600" cy="3382963"/>
          </a:xfrm>
        </p:spPr>
        <p:txBody>
          <a:bodyPr/>
          <a:lstStyle/>
          <a:p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Virginia House 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Burgesses 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 established 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1619 &amp; began to assume the role of the House of Commons in 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England (control 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 finances, militia, etc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.)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082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0CDC9CE-7F4E-40D8-8192-6B0023C59E6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61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/>
            <a:r>
              <a:rPr lang="en-US" dirty="0" smtClean="0">
                <a:ln>
                  <a:noFill/>
                </a:ln>
                <a:effectLst/>
              </a:rPr>
              <a:t>Indentured Servitude</a:t>
            </a:r>
          </a:p>
        </p:txBody>
      </p:sp>
      <p:sp>
        <p:nvSpPr>
          <p:cNvPr id="46082" name="Rectangle 3"/>
          <p:cNvSpPr>
            <a:spLocks noGrp="1"/>
          </p:cNvSpPr>
          <p:nvPr>
            <p:ph type="body" idx="1"/>
          </p:nvPr>
        </p:nvSpPr>
        <p:spPr>
          <a:xfrm>
            <a:off x="152400" y="1600200"/>
            <a:ext cx="4267200" cy="495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Indentured servants agreed to 5-7 years of labor in exchange for transatlantic passage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Promised “freedom dues” [land, money]; were often ignored.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Leads to large 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 pitchFamily="2" charset="2"/>
              </a:rPr>
              <a:t>numbers of young, poor, unhappy men with l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ittle access to land or women for marriage.</a:t>
            </a:r>
            <a:endParaRPr lang="en-US" sz="2400" dirty="0" smtClean="0">
              <a:solidFill>
                <a:schemeClr val="tx1">
                  <a:lumMod val="85000"/>
                  <a:lumOff val="15000"/>
                </a:schemeClr>
              </a:solidFill>
              <a:sym typeface="Wingdings" pitchFamily="2" charset="2"/>
            </a:endParaRPr>
          </a:p>
          <a:p>
            <a:pPr lvl="1">
              <a:lnSpc>
                <a:spcPct val="90000"/>
              </a:lnSpc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endParaRPr lang="en-US" dirty="0" smtClean="0">
              <a:solidFill>
                <a:schemeClr val="tx1"/>
              </a:solidFill>
            </a:endParaRPr>
          </a:p>
        </p:txBody>
      </p:sp>
      <p:pic>
        <p:nvPicPr>
          <p:cNvPr id="46085" name="Picture 5" descr="IndenturedServantAd"/>
          <p:cNvPicPr>
            <a:picLocks noChangeAspect="1" noChangeArrowheads="1"/>
          </p:cNvPicPr>
          <p:nvPr/>
        </p:nvPicPr>
        <p:blipFill>
          <a:blip r:embed="rId2" cstate="print"/>
          <a:srcRect l="5940"/>
          <a:stretch>
            <a:fillRect/>
          </a:stretch>
        </p:blipFill>
        <p:spPr bwMode="auto">
          <a:xfrm>
            <a:off x="4568825" y="2057400"/>
            <a:ext cx="4346575" cy="390366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029200" y="228600"/>
            <a:ext cx="3810000" cy="978729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England’s overpopulation led to high unemployment.  There was a labor shortage in the colonies. The problem? No money to immigrate!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6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60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60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 uiExpand="1" build="p"/>
      <p:bldP spid="5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n>
                  <a:noFill/>
                </a:ln>
                <a:effectLst/>
              </a:rPr>
              <a:t>Bacon’s Rebellion - 1675</a:t>
            </a:r>
          </a:p>
        </p:txBody>
      </p:sp>
      <p:sp>
        <p:nvSpPr>
          <p:cNvPr id="47106" name="Rectangle 3"/>
          <p:cNvSpPr>
            <a:spLocks noGrp="1"/>
          </p:cNvSpPr>
          <p:nvPr>
            <p:ph type="body" idx="1"/>
          </p:nvPr>
        </p:nvSpPr>
        <p:spPr>
          <a:xfrm>
            <a:off x="152400" y="1600200"/>
            <a:ext cx="5791200" cy="5029200"/>
          </a:xfrm>
        </p:spPr>
        <p:txBody>
          <a:bodyPr/>
          <a:lstStyle/>
          <a:p>
            <a:r>
              <a:rPr lang="en-US" sz="2200" dirty="0" smtClean="0">
                <a:solidFill>
                  <a:schemeClr val="tx1"/>
                </a:solidFill>
              </a:rPr>
              <a:t>The </a:t>
            </a:r>
            <a:r>
              <a:rPr lang="en-US" sz="2200" dirty="0" err="1" smtClean="0">
                <a:solidFill>
                  <a:schemeClr val="tx1"/>
                </a:solidFill>
              </a:rPr>
              <a:t>HoB</a:t>
            </a:r>
            <a:r>
              <a:rPr lang="en-US" sz="2200" dirty="0" smtClean="0">
                <a:solidFill>
                  <a:schemeClr val="tx1"/>
                </a:solidFill>
              </a:rPr>
              <a:t> disenfranchised (took away voting rights) most landless men.</a:t>
            </a:r>
          </a:p>
          <a:p>
            <a:r>
              <a:rPr lang="en-US" sz="2200" dirty="0" smtClean="0">
                <a:solidFill>
                  <a:schemeClr val="tx1"/>
                </a:solidFill>
              </a:rPr>
              <a:t>Led by Nathaniel Bacon, landless indentured servants cheated out of their freedom dues began violently attacking Indians for their land.</a:t>
            </a:r>
          </a:p>
          <a:p>
            <a:r>
              <a:rPr lang="en-US" sz="2200" dirty="0" smtClean="0">
                <a:solidFill>
                  <a:schemeClr val="tx1"/>
                </a:solidFill>
              </a:rPr>
              <a:t>Governor </a:t>
            </a:r>
            <a:r>
              <a:rPr lang="en-US" sz="2200" dirty="0">
                <a:solidFill>
                  <a:schemeClr val="tx1"/>
                </a:solidFill>
              </a:rPr>
              <a:t>William Berkeley ordered Bacon and his men to </a:t>
            </a:r>
            <a:r>
              <a:rPr lang="en-US" sz="2200" dirty="0" smtClean="0">
                <a:solidFill>
                  <a:schemeClr val="tx1"/>
                </a:solidFill>
              </a:rPr>
              <a:t>stop, and refused to retaliate for previous Indian attacks on white settlers.</a:t>
            </a:r>
          </a:p>
          <a:p>
            <a:r>
              <a:rPr lang="en-US" sz="2200" dirty="0" smtClean="0">
                <a:solidFill>
                  <a:schemeClr val="tx1"/>
                </a:solidFill>
              </a:rPr>
              <a:t>Bacon’s men attacked the governor and burned Jamestown to the ground.</a:t>
            </a:r>
          </a:p>
          <a:p>
            <a:r>
              <a:rPr lang="en-US" sz="2200" dirty="0" smtClean="0">
                <a:solidFill>
                  <a:schemeClr val="tx1"/>
                </a:solidFill>
              </a:rPr>
              <a:t>The rebellion fell apart when Bacon died suddenly of fever. </a:t>
            </a:r>
            <a:endParaRPr lang="en-US" sz="2200" dirty="0">
              <a:solidFill>
                <a:schemeClr val="tx1"/>
              </a:solidFill>
            </a:endParaRPr>
          </a:p>
        </p:txBody>
      </p:sp>
      <p:pic>
        <p:nvPicPr>
          <p:cNvPr id="47107" name="Picture 5" descr="Nathaniel Bacon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>
            <a:lum bright="6000" contrast="18000"/>
          </a:blip>
          <a:srcRect l="3670" t="3896" r="4587" b="10390"/>
          <a:stretch>
            <a:fillRect/>
          </a:stretch>
        </p:blipFill>
        <p:spPr bwMode="auto">
          <a:xfrm>
            <a:off x="6019800" y="1593273"/>
            <a:ext cx="2971800" cy="39205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7108" name="Picture 7" descr="bacon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53200" y="4926013"/>
            <a:ext cx="2590800" cy="193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n>
                  <a:noFill/>
                </a:ln>
                <a:effectLst/>
              </a:rPr>
              <a:t>Effects of the Rebellion</a:t>
            </a:r>
          </a:p>
        </p:txBody>
      </p:sp>
      <p:sp>
        <p:nvSpPr>
          <p:cNvPr id="51202" name="Rectangle 3"/>
          <p:cNvSpPr>
            <a:spLocks noGrp="1"/>
          </p:cNvSpPr>
          <p:nvPr>
            <p:ph type="body" idx="1"/>
          </p:nvPr>
        </p:nvSpPr>
        <p:spPr>
          <a:xfrm>
            <a:off x="5105400" y="1905000"/>
            <a:ext cx="3886200" cy="4144963"/>
          </a:xfrm>
        </p:spPr>
        <p:txBody>
          <a:bodyPr/>
          <a:lstStyle/>
          <a:p>
            <a:r>
              <a:rPr lang="en-US" sz="2800" dirty="0">
                <a:solidFill>
                  <a:schemeClr val="tx1"/>
                </a:solidFill>
              </a:rPr>
              <a:t>The </a:t>
            </a:r>
            <a:r>
              <a:rPr lang="en-US" sz="2800" dirty="0" smtClean="0">
                <a:solidFill>
                  <a:schemeClr val="tx1"/>
                </a:solidFill>
              </a:rPr>
              <a:t>local tribes </a:t>
            </a:r>
            <a:r>
              <a:rPr lang="en-US" sz="2800" dirty="0">
                <a:solidFill>
                  <a:schemeClr val="tx1"/>
                </a:solidFill>
              </a:rPr>
              <a:t>lost their remaining lands.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Upper class planters searched for laborers less likely to rebel: </a:t>
            </a:r>
            <a:r>
              <a:rPr lang="en-US" sz="2800" dirty="0" smtClean="0">
                <a:solidFill>
                  <a:schemeClr val="tx1"/>
                </a:solidFill>
                <a:sym typeface="Wingdings" pitchFamily="2" charset="2"/>
              </a:rPr>
              <a:t>BLACK SLAVES!!</a:t>
            </a:r>
            <a:endParaRPr lang="en-US" sz="2800" dirty="0" smtClean="0">
              <a:solidFill>
                <a:schemeClr val="tx1"/>
              </a:solidFill>
            </a:endParaRPr>
          </a:p>
        </p:txBody>
      </p:sp>
      <p:pic>
        <p:nvPicPr>
          <p:cNvPr id="4098" name="Picture 2" descr="http://3cursa.wikispaces.com/file/view/esclaus.jpg/224996062/escla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828800"/>
            <a:ext cx="4825277" cy="47244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Triangular Trade, Part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7FBAC8-7621-4895-9D14-EDF3B9405D82}" type="slidenum">
              <a:rPr lang="en-US" smtClean="0"/>
              <a:pPr>
                <a:defRPr/>
              </a:pPr>
              <a:t>65</a:t>
            </a:fld>
            <a:endParaRPr lang="en-US" dirty="0"/>
          </a:p>
        </p:txBody>
      </p:sp>
      <p:pic>
        <p:nvPicPr>
          <p:cNvPr id="72706" name="Picture 2" descr="File:Triangle trade2.png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8129" y="1524000"/>
            <a:ext cx="7307743" cy="5334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“Middle Passage”</a:t>
            </a:r>
            <a:endParaRPr lang="en-US" dirty="0"/>
          </a:p>
        </p:txBody>
      </p:sp>
      <p:pic>
        <p:nvPicPr>
          <p:cNvPr id="56326" name="Picture 6" descr="http://barbadosfreepress.files.wordpress.com/2009/12/tight-pack-slavery.jpg?w=450&amp;h=28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3515360"/>
            <a:ext cx="5334000" cy="3342640"/>
          </a:xfrm>
          <a:prstGeom prst="rect">
            <a:avLst/>
          </a:prstGeom>
          <a:noFill/>
        </p:spPr>
      </p:pic>
      <p:pic>
        <p:nvPicPr>
          <p:cNvPr id="56324" name="Picture 4" descr="Slave ship where slaves were packed so tight that some died of lack of oxyg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24000"/>
            <a:ext cx="4953000" cy="2256813"/>
          </a:xfrm>
          <a:prstGeom prst="rect">
            <a:avLst/>
          </a:prstGeom>
          <a:noFill/>
        </p:spPr>
      </p:pic>
      <p:pic>
        <p:nvPicPr>
          <p:cNvPr id="56322" name="Picture 2" descr="http://0.tqn.com/d/africanhistory/1/0/p/I/SlaveShipBrookes.jpg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524000"/>
            <a:ext cx="9144000" cy="5334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1246753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Roots of Slavery</a:t>
            </a:r>
            <a:endParaRPr lang="en-US" dirty="0"/>
          </a:p>
        </p:txBody>
      </p:sp>
      <p:sp>
        <p:nvSpPr>
          <p:cNvPr id="52225" name="Rectangle 3"/>
          <p:cNvSpPr>
            <a:spLocks noGrp="1"/>
          </p:cNvSpPr>
          <p:nvPr>
            <p:ph sz="half" idx="1"/>
          </p:nvPr>
        </p:nvSpPr>
        <p:spPr>
          <a:xfrm>
            <a:off x="152400" y="1600200"/>
            <a:ext cx="5029200" cy="4525963"/>
          </a:xfrm>
        </p:spPr>
        <p:txBody>
          <a:bodyPr/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First Africans arrived in Jamestown in 1619</a:t>
            </a:r>
          </a:p>
          <a:p>
            <a:r>
              <a:rPr lang="en-US" dirty="0" smtClean="0">
                <a:sym typeface="Wingdings" pitchFamily="2" charset="2"/>
              </a:rPr>
              <a:t>Slave codes </a:t>
            </a:r>
            <a:r>
              <a:rPr lang="en-US" dirty="0">
                <a:sym typeface="Wingdings" pitchFamily="2" charset="2"/>
              </a:rPr>
              <a:t>- Made blacks [and their children] property, or chattel for life of white masters.</a:t>
            </a:r>
          </a:p>
          <a:p>
            <a:pPr lvl="1"/>
            <a:r>
              <a:rPr lang="en-US" dirty="0">
                <a:sym typeface="Wingdings" pitchFamily="2" charset="2"/>
              </a:rPr>
              <a:t>In some colonies, it was a crime to teach a slave to read or write</a:t>
            </a:r>
            <a:r>
              <a:rPr lang="en-US" dirty="0" smtClean="0">
                <a:sym typeface="Wingdings" pitchFamily="2" charset="2"/>
              </a:rPr>
              <a:t>.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Could not meet in large groups, move about freely, or own property.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2" cstate="print">
            <a:lum bright="6000" contrast="12000"/>
          </a:blip>
          <a:srcRect l="11182" r="3416"/>
          <a:stretch/>
        </p:blipFill>
        <p:spPr bwMode="auto">
          <a:xfrm rot="314280">
            <a:off x="5181600" y="361517"/>
            <a:ext cx="3810000" cy="27765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073" name="Picture 1" descr="http://upload.wikimedia.org/wikipedia/commons/thumb/c/c5/EquianoExeterpainting.jpg/220px-EquianoExeterpainting.jpg">
            <a:hlinkClick r:id="rId3" action="ppaction://hlinkfile"/>
          </p:cNvPr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3124200"/>
            <a:ext cx="2743200" cy="358775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diogenesii.files.wordpress.com/2011/03/woodcut-scene-from-the-salem-witch-trial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2400"/>
            <a:ext cx="8229600" cy="1143000"/>
          </a:xfrm>
        </p:spPr>
        <p:txBody>
          <a:bodyPr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r"/>
            <a:r>
              <a:rPr lang="en-US" sz="6600" dirty="0" smtClean="0">
                <a:ln w="5080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Salem Witch Trials</a:t>
            </a:r>
            <a:endParaRPr lang="en-US" sz="6600" dirty="0">
              <a:ln w="5080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3810000"/>
          </a:xfrm>
          <a:solidFill>
            <a:schemeClr val="bg2">
              <a:lumMod val="50000"/>
              <a:alpha val="75000"/>
            </a:schemeClr>
          </a:solidFill>
        </p:spPr>
        <p:txBody>
          <a:bodyPr>
            <a:noAutofit/>
          </a:bodyPr>
          <a:lstStyle/>
          <a:p>
            <a:pPr>
              <a:buClr>
                <a:schemeClr val="bg1"/>
              </a:buClr>
            </a:pPr>
            <a:r>
              <a:rPr lang="en-US" sz="2800" dirty="0">
                <a:solidFill>
                  <a:schemeClr val="bg1"/>
                </a:solidFill>
              </a:rPr>
              <a:t>In 1692, a few girls claimed to have been bewitched by a Caribbean woman practicing voodoo.</a:t>
            </a:r>
          </a:p>
          <a:p>
            <a:pPr>
              <a:buClr>
                <a:schemeClr val="bg1"/>
              </a:buClr>
            </a:pPr>
            <a:r>
              <a:rPr lang="en-US" sz="2800" dirty="0">
                <a:solidFill>
                  <a:schemeClr val="bg1"/>
                </a:solidFill>
              </a:rPr>
              <a:t>Names were named, rumors spread, and innocent people were accused of being witches. Hysteria took hold and twenty people were executed.</a:t>
            </a:r>
          </a:p>
          <a:p>
            <a:pPr>
              <a:buClr>
                <a:schemeClr val="bg1"/>
              </a:buClr>
            </a:pPr>
            <a:r>
              <a:rPr lang="en-US" sz="2800" dirty="0">
                <a:solidFill>
                  <a:schemeClr val="bg1"/>
                </a:solidFill>
              </a:rPr>
              <a:t>By 1693, the Salem residents saw the recklessness for what it was and called it off</a:t>
            </a:r>
            <a:r>
              <a:rPr lang="en-US" sz="2800" dirty="0" smtClean="0">
                <a:solidFill>
                  <a:schemeClr val="bg1"/>
                </a:solidFill>
              </a:rPr>
              <a:t>.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9687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19400"/>
            <a:ext cx="9144000" cy="1463040"/>
          </a:xfrm>
        </p:spPr>
        <p:txBody>
          <a:bodyPr/>
          <a:lstStyle/>
          <a:p>
            <a:r>
              <a:rPr lang="en-US" sz="6600" dirty="0" smtClean="0"/>
              <a:t>Philosophical Changes in the Colonies</a:t>
            </a:r>
            <a:endParaRPr lang="en-US" sz="6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Breaking from Tradition</a:t>
            </a:r>
            <a:endParaRPr lang="en-US" dirty="0"/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mchanrahan\Local Settings\Temporary Internet Files\Content.IE5\OSBP2AXJ\MP900400803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>
                <a:solidFill>
                  <a:srgbClr val="C00000"/>
                </a:solidFill>
              </a:rPr>
              <a:t>Spanish</a:t>
            </a:r>
            <a:br>
              <a:rPr lang="en-US" dirty="0" smtClean="0">
                <a:solidFill>
                  <a:srgbClr val="C00000"/>
                </a:solidFill>
              </a:rPr>
            </a:br>
            <a:r>
              <a:rPr lang="en-US" dirty="0" smtClean="0">
                <a:solidFill>
                  <a:srgbClr val="C00000"/>
                </a:solidFill>
              </a:rPr>
              <a:t>Colonization</a:t>
            </a: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Great Awakening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4800601"/>
            <a:ext cx="4724400" cy="1828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The Great Awakening was a spiritual revival that swept the colonies in the 1730s and 1740s.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953000" y="1524000"/>
            <a:ext cx="3962400" cy="5105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It was led by powerful “New Light” preachers who made Christianity intensely personal to the average person by appealing to their emotions, and by encouraging introspection and a commitment to a new standard of personal morality.</a:t>
            </a:r>
          </a:p>
          <a:p>
            <a:r>
              <a:rPr lang="en-US" dirty="0" smtClean="0"/>
              <a:t>Jonathan Edwards - </a:t>
            </a:r>
            <a:r>
              <a:rPr lang="en-US" i="1" dirty="0" smtClean="0"/>
              <a:t>“Sinners In the Hands of an Angry God”</a:t>
            </a:r>
          </a:p>
          <a:p>
            <a:endParaRPr lang="en-US" dirty="0"/>
          </a:p>
        </p:txBody>
      </p:sp>
      <p:pic>
        <p:nvPicPr>
          <p:cNvPr id="1026" name="Picture 2" descr="http://ianaministry.com/wp-content/uploads/2012/07/awaken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524000"/>
            <a:ext cx="4638261" cy="32004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://static.ddmcdn.com/gif/the-enlightenment-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7" b="19891"/>
          <a:stretch/>
        </p:blipFill>
        <p:spPr bwMode="auto">
          <a:xfrm>
            <a:off x="0" y="1524000"/>
            <a:ext cx="9220638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Enlightenment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67001"/>
            <a:ext cx="8229600" cy="2895600"/>
          </a:xfrm>
          <a:solidFill>
            <a:schemeClr val="bg2">
              <a:lumMod val="75000"/>
              <a:alpha val="75000"/>
            </a:schemeClr>
          </a:solidFill>
        </p:spPr>
        <p:txBody>
          <a:bodyPr/>
          <a:lstStyle/>
          <a:p>
            <a:pPr marL="0">
              <a:buNone/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Enlightenment was a 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cultural movement of intellectuals in 18th century Europe and the United States, whose purpose was to reform society and advance 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knowledge through reason and logic.</a:t>
            </a:r>
          </a:p>
        </p:txBody>
      </p:sp>
    </p:spTree>
    <p:extLst>
      <p:ext uri="{BB962C8B-B14F-4D97-AF65-F5344CB8AC3E}">
        <p14:creationId xmlns:p14="http://schemas.microsoft.com/office/powerpoint/2010/main" val="3955895801"/>
      </p:ext>
    </p:extLst>
  </p:cSld>
  <p:clrMapOvr>
    <a:masterClrMapping/>
  </p:clrMapOvr>
  <p:transition>
    <p:fade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3" descr="JohnLock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1450"/>
            <a:ext cx="5257800" cy="668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WordArt 3"/>
          <p:cNvSpPr>
            <a:spLocks noChangeArrowheads="1" noChangeShapeType="1" noTextEdit="1"/>
          </p:cNvSpPr>
          <p:nvPr/>
        </p:nvSpPr>
        <p:spPr bwMode="auto">
          <a:xfrm>
            <a:off x="6553200" y="304800"/>
            <a:ext cx="2352675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Harrington"/>
              </a:rPr>
              <a:t>Locke</a:t>
            </a:r>
          </a:p>
        </p:txBody>
      </p:sp>
      <p:pic>
        <p:nvPicPr>
          <p:cNvPr id="25605" name="Picture 5" descr="Old-English-Style-Padlock_large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67400" y="3702627"/>
            <a:ext cx="3269673" cy="3269673"/>
          </a:xfrm>
          <a:prstGeom prst="rect">
            <a:avLst/>
          </a:prstGeom>
          <a:noFill/>
        </p:spPr>
      </p:pic>
      <p:sp>
        <p:nvSpPr>
          <p:cNvPr id="25606" name="AutoShape 6"/>
          <p:cNvSpPr>
            <a:spLocks noChangeArrowheads="1"/>
          </p:cNvSpPr>
          <p:nvPr/>
        </p:nvSpPr>
        <p:spPr bwMode="auto">
          <a:xfrm>
            <a:off x="5410200" y="1600200"/>
            <a:ext cx="3505200" cy="1295400"/>
          </a:xfrm>
          <a:prstGeom prst="wedgeRoundRectCallout">
            <a:avLst>
              <a:gd name="adj1" fmla="val -80796"/>
              <a:gd name="adj2" fmla="val 4167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b="1">
                <a:solidFill>
                  <a:schemeClr val="bg1"/>
                </a:solidFill>
              </a:rPr>
              <a:t>Humans are all born free and equal, with three </a:t>
            </a:r>
            <a:r>
              <a:rPr lang="en-US" b="1" i="1">
                <a:solidFill>
                  <a:schemeClr val="bg1"/>
                </a:solidFill>
              </a:rPr>
              <a:t>natural rights</a:t>
            </a:r>
            <a:r>
              <a:rPr lang="en-US" b="1">
                <a:solidFill>
                  <a:schemeClr val="bg1"/>
                </a:solidFill>
              </a:rPr>
              <a:t>: life, liberty, and property.</a:t>
            </a:r>
          </a:p>
        </p:txBody>
      </p:sp>
    </p:spTree>
    <p:extLst>
      <p:ext uri="{BB962C8B-B14F-4D97-AF65-F5344CB8AC3E}">
        <p14:creationId xmlns:p14="http://schemas.microsoft.com/office/powerpoint/2010/main" val="312302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6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5" descr="voltai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0"/>
            <a:ext cx="5410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WordArt 4"/>
          <p:cNvSpPr>
            <a:spLocks noChangeArrowheads="1" noChangeShapeType="1" noTextEdit="1"/>
          </p:cNvSpPr>
          <p:nvPr/>
        </p:nvSpPr>
        <p:spPr bwMode="auto">
          <a:xfrm>
            <a:off x="304800" y="228600"/>
            <a:ext cx="30480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Harrington"/>
              </a:rPr>
              <a:t>Voltaire</a:t>
            </a:r>
          </a:p>
        </p:txBody>
      </p:sp>
      <p:sp>
        <p:nvSpPr>
          <p:cNvPr id="24582" name="AutoShape 6"/>
          <p:cNvSpPr>
            <a:spLocks noChangeArrowheads="1"/>
          </p:cNvSpPr>
          <p:nvPr/>
        </p:nvSpPr>
        <p:spPr bwMode="auto">
          <a:xfrm>
            <a:off x="304800" y="2971800"/>
            <a:ext cx="3505200" cy="1143000"/>
          </a:xfrm>
          <a:prstGeom prst="wedgeRoundRectCallout">
            <a:avLst>
              <a:gd name="adj1" fmla="val 100264"/>
              <a:gd name="adj2" fmla="val -64886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Man’s right to </a:t>
            </a:r>
            <a:r>
              <a:rPr lang="en-US" sz="2000" b="1" i="1" dirty="0">
                <a:solidFill>
                  <a:schemeClr val="bg1"/>
                </a:solidFill>
              </a:rPr>
              <a:t>freedom of religion and speech</a:t>
            </a:r>
            <a:r>
              <a:rPr lang="en-US" sz="2000" b="1" dirty="0">
                <a:solidFill>
                  <a:schemeClr val="bg1"/>
                </a:solidFill>
              </a:rPr>
              <a:t> must be protected, </a:t>
            </a:r>
            <a:r>
              <a:rPr lang="en-US" sz="2000" b="1" dirty="0" err="1">
                <a:solidFill>
                  <a:schemeClr val="bg1"/>
                </a:solidFill>
              </a:rPr>
              <a:t>oui</a:t>
            </a:r>
            <a:r>
              <a:rPr lang="en-US" sz="2000" b="1" dirty="0">
                <a:solidFill>
                  <a:schemeClr val="bg1"/>
                </a:solidFill>
              </a:rPr>
              <a:t>?</a:t>
            </a:r>
          </a:p>
        </p:txBody>
      </p:sp>
      <p:pic>
        <p:nvPicPr>
          <p:cNvPr id="24584" name="Picture 8" descr="coexist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2360"/>
          <a:stretch>
            <a:fillRect/>
          </a:stretch>
        </p:blipFill>
        <p:spPr bwMode="auto">
          <a:xfrm>
            <a:off x="-228600" y="5562600"/>
            <a:ext cx="4343400" cy="1295400"/>
          </a:xfrm>
          <a:prstGeom prst="rect">
            <a:avLst/>
          </a:prstGeom>
          <a:noFill/>
        </p:spPr>
      </p:pic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228600" y="1295400"/>
            <a:ext cx="3505200" cy="1447800"/>
          </a:xfrm>
          <a:prstGeom prst="wedgeRoundRectCallout">
            <a:avLst>
              <a:gd name="adj1" fmla="val 104217"/>
              <a:gd name="adj2" fmla="val 55124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2000" b="1" i="1" dirty="0" smtClean="0">
                <a:solidFill>
                  <a:schemeClr val="bg1"/>
                </a:solidFill>
              </a:rPr>
              <a:t>“I may not agree with a thing you say, but I will defend to the death your right to say it.”</a:t>
            </a:r>
            <a:endParaRPr lang="en-US" sz="20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179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2" grpId="0" animBg="1"/>
      <p:bldP spid="6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5" descr="montesquieu%201"/>
          <p:cNvPicPr>
            <a:picLocks noChangeAspect="1" noChangeArrowheads="1"/>
          </p:cNvPicPr>
          <p:nvPr/>
        </p:nvPicPr>
        <p:blipFill>
          <a:blip r:embed="rId3" cstate="print"/>
          <a:srcRect r="3496" b="2222"/>
          <a:stretch>
            <a:fillRect/>
          </a:stretch>
        </p:blipFill>
        <p:spPr bwMode="auto">
          <a:xfrm>
            <a:off x="3886200" y="0"/>
            <a:ext cx="5257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WordArt 4"/>
          <p:cNvSpPr>
            <a:spLocks noChangeArrowheads="1" noChangeShapeType="1" noTextEdit="1"/>
          </p:cNvSpPr>
          <p:nvPr/>
        </p:nvSpPr>
        <p:spPr bwMode="auto">
          <a:xfrm>
            <a:off x="152400" y="228600"/>
            <a:ext cx="35814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Harrington"/>
              </a:rPr>
              <a:t>Montesquieu</a:t>
            </a:r>
          </a:p>
        </p:txBody>
      </p:sp>
      <p:sp>
        <p:nvSpPr>
          <p:cNvPr id="23557" name="AutoShape 5"/>
          <p:cNvSpPr>
            <a:spLocks noChangeArrowheads="1"/>
          </p:cNvSpPr>
          <p:nvPr/>
        </p:nvSpPr>
        <p:spPr bwMode="auto">
          <a:xfrm>
            <a:off x="304800" y="1295400"/>
            <a:ext cx="3505200" cy="1524000"/>
          </a:xfrm>
          <a:prstGeom prst="wedgeRoundRectCallout">
            <a:avLst>
              <a:gd name="adj1" fmla="val 77898"/>
              <a:gd name="adj2" fmla="val 157398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b="1">
                <a:solidFill>
                  <a:schemeClr val="bg1"/>
                </a:solidFill>
              </a:rPr>
              <a:t>Power should not be held by one man alone, but </a:t>
            </a:r>
            <a:r>
              <a:rPr lang="en-US" b="1" i="1">
                <a:solidFill>
                  <a:schemeClr val="bg1"/>
                </a:solidFill>
              </a:rPr>
              <a:t>separated amongst several branches</a:t>
            </a:r>
            <a:r>
              <a:rPr lang="en-US" b="1">
                <a:solidFill>
                  <a:schemeClr val="bg1"/>
                </a:solidFill>
              </a:rPr>
              <a:t>.  Power should be a </a:t>
            </a:r>
            <a:r>
              <a:rPr lang="en-US" b="1" i="1">
                <a:solidFill>
                  <a:schemeClr val="bg1"/>
                </a:solidFill>
              </a:rPr>
              <a:t>check to power</a:t>
            </a:r>
            <a:r>
              <a:rPr lang="en-US" b="1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23559" name="Picture 7" descr="balanc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4086225"/>
            <a:ext cx="3048000" cy="2771775"/>
          </a:xfrm>
          <a:prstGeom prst="rect">
            <a:avLst/>
          </a:prstGeom>
          <a:noFill/>
        </p:spPr>
      </p:pic>
      <p:pic>
        <p:nvPicPr>
          <p:cNvPr id="23560" name="Picture 8" descr="MC900434713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33600" y="5181600"/>
            <a:ext cx="1117600" cy="1171575"/>
          </a:xfrm>
          <a:prstGeom prst="rect">
            <a:avLst/>
          </a:prstGeom>
          <a:noFill/>
        </p:spPr>
      </p:pic>
      <p:pic>
        <p:nvPicPr>
          <p:cNvPr id="23561" name="Picture 9" descr="MC900434713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5029200"/>
            <a:ext cx="900113" cy="9429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21963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7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5" descr="roussea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537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WordArt 3"/>
          <p:cNvSpPr>
            <a:spLocks noChangeArrowheads="1" noChangeShapeType="1" noTextEdit="1"/>
          </p:cNvSpPr>
          <p:nvPr/>
        </p:nvSpPr>
        <p:spPr bwMode="auto">
          <a:xfrm>
            <a:off x="5638800" y="152400"/>
            <a:ext cx="33528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Harrington"/>
              </a:rPr>
              <a:t>Rousseau</a:t>
            </a:r>
          </a:p>
        </p:txBody>
      </p:sp>
      <p:sp>
        <p:nvSpPr>
          <p:cNvPr id="26628" name="AutoShape 4"/>
          <p:cNvSpPr>
            <a:spLocks noChangeArrowheads="1"/>
          </p:cNvSpPr>
          <p:nvPr/>
        </p:nvSpPr>
        <p:spPr bwMode="auto">
          <a:xfrm>
            <a:off x="5410200" y="1600200"/>
            <a:ext cx="3505200" cy="1905000"/>
          </a:xfrm>
          <a:prstGeom prst="wedgeRoundRectCallout">
            <a:avLst>
              <a:gd name="adj1" fmla="val -80796"/>
              <a:gd name="adj2" fmla="val -13167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b="1">
                <a:solidFill>
                  <a:schemeClr val="bg1"/>
                </a:solidFill>
              </a:rPr>
              <a:t>Man is born free, and everywhere he is in chains.  The </a:t>
            </a:r>
            <a:r>
              <a:rPr lang="en-US" b="1" i="1">
                <a:solidFill>
                  <a:schemeClr val="bg1"/>
                </a:solidFill>
              </a:rPr>
              <a:t>sovereignty of the people</a:t>
            </a:r>
            <a:r>
              <a:rPr lang="en-US" b="1">
                <a:solidFill>
                  <a:schemeClr val="bg1"/>
                </a:solidFill>
              </a:rPr>
              <a:t> is essential to the creation of a just government.</a:t>
            </a:r>
          </a:p>
        </p:txBody>
      </p:sp>
      <p:pic>
        <p:nvPicPr>
          <p:cNvPr id="26630" name="Picture 6" descr="shackles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29250" y="4575175"/>
            <a:ext cx="3714750" cy="22828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37177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3"/>
          <p:cNvSpPr>
            <a:spLocks noChangeArrowheads="1" noChangeShapeType="1" noTextEdit="1"/>
          </p:cNvSpPr>
          <p:nvPr/>
        </p:nvSpPr>
        <p:spPr bwMode="auto">
          <a:xfrm>
            <a:off x="5638800" y="152400"/>
            <a:ext cx="33528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Harrington"/>
              </a:rPr>
              <a:t>Beccaria</a:t>
            </a:r>
            <a:endParaRPr lang="en-US" sz="3600" b="1" kern="10" dirty="0">
              <a:ln w="9525">
                <a:solidFill>
                  <a:srgbClr val="FF9900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r="100000" b="10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Harrington"/>
            </a:endParaRPr>
          </a:p>
        </p:txBody>
      </p:sp>
      <p:pic>
        <p:nvPicPr>
          <p:cNvPr id="1026" name="Picture 2" descr="http://upload.wikimedia.org/wikipedia/commons/thumb/4/44/Cesare_Beccaria_1738-1794.jpg/481px-Cesare_Beccaria_1738-1794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5386691" cy="6858000"/>
          </a:xfrm>
          <a:prstGeom prst="rect">
            <a:avLst/>
          </a:prstGeom>
          <a:noFill/>
        </p:spPr>
      </p:pic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5410200" y="1143000"/>
            <a:ext cx="3505200" cy="2743200"/>
          </a:xfrm>
          <a:prstGeom prst="wedgeRoundRectCallout">
            <a:avLst>
              <a:gd name="adj1" fmla="val -87120"/>
              <a:gd name="adj2" fmla="val 10570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Just because you have been accused of a crime does not mean you shouldn’t be treated humanely.  Torture should never be used.  You should have a speedy trial and your punishment should fit the crime.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028" name="Picture 4" descr="http://coolnwacky.com/lp_images/medieval-torture-devices0-12971587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3962400"/>
            <a:ext cx="1905000" cy="2790701"/>
          </a:xfrm>
          <a:prstGeom prst="rect">
            <a:avLst/>
          </a:prstGeom>
          <a:noFill/>
        </p:spPr>
      </p:pic>
      <p:sp>
        <p:nvSpPr>
          <p:cNvPr id="6" name="&quot;No&quot; Symbol 5"/>
          <p:cNvSpPr/>
          <p:nvPr/>
        </p:nvSpPr>
        <p:spPr>
          <a:xfrm>
            <a:off x="6019800" y="4038600"/>
            <a:ext cx="2667000" cy="2667000"/>
          </a:xfrm>
          <a:prstGeom prst="noSmoking">
            <a:avLst>
              <a:gd name="adj" fmla="val 5763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075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5" descr="Mary_Wollstonecraft_cp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0"/>
            <a:ext cx="5257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WordArt 3"/>
          <p:cNvSpPr>
            <a:spLocks noChangeArrowheads="1" noChangeShapeType="1" noTextEdit="1"/>
          </p:cNvSpPr>
          <p:nvPr/>
        </p:nvSpPr>
        <p:spPr bwMode="auto">
          <a:xfrm>
            <a:off x="152400" y="152400"/>
            <a:ext cx="35814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Harrington"/>
              </a:rPr>
              <a:t>Wollstonecraft</a:t>
            </a:r>
          </a:p>
        </p:txBody>
      </p:sp>
      <p:sp>
        <p:nvSpPr>
          <p:cNvPr id="28676" name="AutoShape 4"/>
          <p:cNvSpPr>
            <a:spLocks noChangeArrowheads="1"/>
          </p:cNvSpPr>
          <p:nvPr/>
        </p:nvSpPr>
        <p:spPr bwMode="auto">
          <a:xfrm>
            <a:off x="304800" y="1676400"/>
            <a:ext cx="3505200" cy="1143000"/>
          </a:xfrm>
          <a:prstGeom prst="wedgeRoundRectCallout">
            <a:avLst>
              <a:gd name="adj1" fmla="val 97102"/>
              <a:gd name="adj2" fmla="val 62639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b="1">
                <a:solidFill>
                  <a:schemeClr val="bg1"/>
                </a:solidFill>
              </a:rPr>
              <a:t>If all men are born free, how is it that all </a:t>
            </a:r>
            <a:r>
              <a:rPr lang="en-US" b="1" i="1">
                <a:solidFill>
                  <a:schemeClr val="bg1"/>
                </a:solidFill>
              </a:rPr>
              <a:t>women</a:t>
            </a:r>
            <a:r>
              <a:rPr lang="en-US" b="1">
                <a:solidFill>
                  <a:schemeClr val="bg1"/>
                </a:solidFill>
              </a:rPr>
              <a:t> are born slaves?</a:t>
            </a:r>
          </a:p>
        </p:txBody>
      </p:sp>
      <p:pic>
        <p:nvPicPr>
          <p:cNvPr id="28678" name="Picture 6" descr="685_stepford-wives-2004"/>
          <p:cNvPicPr>
            <a:picLocks noChangeAspect="1" noChangeArrowheads="1"/>
          </p:cNvPicPr>
          <p:nvPr/>
        </p:nvPicPr>
        <p:blipFill>
          <a:blip r:embed="rId4" cstate="print"/>
          <a:srcRect t="10248" r="6276"/>
          <a:stretch>
            <a:fillRect/>
          </a:stretch>
        </p:blipFill>
        <p:spPr bwMode="auto">
          <a:xfrm>
            <a:off x="0" y="4194175"/>
            <a:ext cx="4267200" cy="2663825"/>
          </a:xfrm>
          <a:prstGeom prst="rect">
            <a:avLst/>
          </a:prstGeom>
          <a:noFill/>
        </p:spPr>
      </p:pic>
      <p:sp>
        <p:nvSpPr>
          <p:cNvPr id="28679" name="WordArt 7"/>
          <p:cNvSpPr>
            <a:spLocks noChangeArrowheads="1" noChangeShapeType="1" noTextEdit="1"/>
          </p:cNvSpPr>
          <p:nvPr/>
        </p:nvSpPr>
        <p:spPr bwMode="auto">
          <a:xfrm>
            <a:off x="0" y="6172200"/>
            <a:ext cx="41910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80008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800080"/>
                    </a:gs>
                    <a:gs pos="100000">
                      <a:srgbClr val="FF99FF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Garamond"/>
              </a:rPr>
              <a:t>Welcome to Stepford!</a:t>
            </a:r>
          </a:p>
        </p:txBody>
      </p:sp>
    </p:spTree>
    <p:extLst>
      <p:ext uri="{BB962C8B-B14F-4D97-AF65-F5344CB8AC3E}">
        <p14:creationId xmlns:p14="http://schemas.microsoft.com/office/powerpoint/2010/main" val="132270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3" name="Picture 5" descr="smith_adam"/>
          <p:cNvPicPr>
            <a:picLocks noChangeAspect="1" noChangeArrowheads="1"/>
          </p:cNvPicPr>
          <p:nvPr/>
        </p:nvPicPr>
        <p:blipFill>
          <a:blip r:embed="rId3" cstate="print"/>
          <a:srcRect l="3847"/>
          <a:stretch>
            <a:fillRect/>
          </a:stretch>
        </p:blipFill>
        <p:spPr bwMode="auto">
          <a:xfrm>
            <a:off x="0" y="0"/>
            <a:ext cx="5715000" cy="6858000"/>
          </a:xfrm>
          <a:prstGeom prst="rect">
            <a:avLst/>
          </a:prstGeom>
          <a:noFill/>
        </p:spPr>
      </p:pic>
      <p:sp>
        <p:nvSpPr>
          <p:cNvPr id="32774" name="WordArt 6"/>
          <p:cNvSpPr>
            <a:spLocks noChangeArrowheads="1" noChangeShapeType="1" noTextEdit="1"/>
          </p:cNvSpPr>
          <p:nvPr/>
        </p:nvSpPr>
        <p:spPr bwMode="auto">
          <a:xfrm>
            <a:off x="6400800" y="228600"/>
            <a:ext cx="2352675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Harrington"/>
              </a:rPr>
              <a:t>Smith</a:t>
            </a:r>
          </a:p>
        </p:txBody>
      </p:sp>
      <p:sp>
        <p:nvSpPr>
          <p:cNvPr id="32775" name="AutoShape 7"/>
          <p:cNvSpPr>
            <a:spLocks noChangeArrowheads="1"/>
          </p:cNvSpPr>
          <p:nvPr/>
        </p:nvSpPr>
        <p:spPr bwMode="auto">
          <a:xfrm>
            <a:off x="5638800" y="1524000"/>
            <a:ext cx="3505200" cy="1524000"/>
          </a:xfrm>
          <a:prstGeom prst="wedgeRoundRectCallout">
            <a:avLst>
              <a:gd name="adj1" fmla="val -52991"/>
              <a:gd name="adj2" fmla="val 85731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b="1">
                <a:solidFill>
                  <a:schemeClr val="bg1"/>
                </a:solidFill>
              </a:rPr>
              <a:t>If humans freely follow their own self interest, government will be guided by an invisible hand.  This is </a:t>
            </a:r>
            <a:r>
              <a:rPr lang="en-US" b="1" i="1">
                <a:solidFill>
                  <a:schemeClr val="bg1"/>
                </a:solidFill>
              </a:rPr>
              <a:t>laissez faire</a:t>
            </a:r>
            <a:r>
              <a:rPr lang="en-US" b="1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32777" name="Picture 9" descr="hand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4316090">
            <a:off x="6315075" y="4173538"/>
            <a:ext cx="2270125" cy="2667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60320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LIES MY TEACHER TOLD ME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Christopher Columbus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First off… </a:t>
            </a:r>
            <a:r>
              <a:rPr lang="en-US" i="1" dirty="0" smtClean="0"/>
              <a:t>Why</a:t>
            </a:r>
            <a:r>
              <a:rPr lang="en-US" dirty="0" smtClean="0"/>
              <a:t> did Columbus make his voyage?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4876800"/>
          </a:xfrm>
        </p:spPr>
        <p:txBody>
          <a:bodyPr>
            <a:normAutofit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3200" dirty="0" smtClean="0"/>
              <a:t>Columbus, an Italian, was convinced that he could reach Asia faster by sailing west. Backed by Spanish monarchs, Columbus set sail with three ships and landed on present-day San Salvador Island.</a:t>
            </a:r>
          </a:p>
          <a:p>
            <a:pPr marL="868680" lvl="1" indent="-283464" eaLnBrk="1" fontAlgn="auto" hangingPunct="1">
              <a:spcAft>
                <a:spcPts val="0"/>
              </a:spcAft>
              <a:buFont typeface="Wingdings 2"/>
              <a:buChar char=""/>
              <a:defRPr/>
            </a:pP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Did he really think he was in India?</a:t>
            </a:r>
          </a:p>
          <a:p>
            <a:pPr marL="1133856" lvl="2" eaLnBrk="1" fontAlgn="auto" hangingPunct="1">
              <a:spcAft>
                <a:spcPts val="0"/>
              </a:spcAft>
              <a:buFont typeface="Wingdings"/>
              <a:buChar char=""/>
              <a:defRPr/>
            </a:pPr>
            <a:r>
              <a:rPr lang="en-US" sz="24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Yes, and no.</a:t>
            </a:r>
            <a:endParaRPr lang="en-US" sz="2400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S101790490[1]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Decatur">
      <a:majorFont>
        <a:latin typeface="Bodoni MT Condensed"/>
        <a:ea typeface=""/>
        <a:cs typeface=""/>
        <a:font script="Grek" typeface="Times New Roman"/>
        <a:font script="Cyrl" typeface="Times New Roman"/>
        <a:font script="Jpan" typeface="HG明朝E"/>
        <a:font script="Hang" typeface="HY목각파임B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catur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  <a:satMod val="110000"/>
              </a:schemeClr>
            </a:gs>
            <a:gs pos="47500">
              <a:schemeClr val="phClr">
                <a:tint val="53000"/>
                <a:satMod val="120000"/>
              </a:schemeClr>
            </a:gs>
            <a:gs pos="58500">
              <a:schemeClr val="phClr">
                <a:tint val="53000"/>
                <a:satMod val="120000"/>
              </a:schemeClr>
            </a:gs>
            <a:gs pos="100000">
              <a:schemeClr val="phClr">
                <a:tint val="90000"/>
                <a:satMod val="110000"/>
              </a:schemeClr>
            </a:gs>
          </a:gsLst>
          <a:lin ang="3600000" scaled="1"/>
        </a:gradFill>
        <a:gradFill rotWithShape="1">
          <a:gsLst>
            <a:gs pos="0">
              <a:schemeClr val="phClr">
                <a:shade val="54000"/>
                <a:satMod val="105000"/>
              </a:schemeClr>
            </a:gs>
            <a:gs pos="47500">
              <a:schemeClr val="phClr">
                <a:shade val="88000"/>
                <a:satMod val="105000"/>
              </a:schemeClr>
            </a:gs>
            <a:gs pos="58500">
              <a:schemeClr val="phClr">
                <a:shade val="88000"/>
                <a:satMod val="105000"/>
              </a:schemeClr>
            </a:gs>
            <a:gs pos="100000">
              <a:schemeClr val="phClr">
                <a:shade val="54000"/>
                <a:satMod val="105000"/>
              </a:schemeClr>
            </a:gs>
          </a:gsLst>
          <a:lin ang="36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82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3600000" algn="r" rotWithShape="0">
              <a:srgbClr val="000000">
                <a:alpha val="30000"/>
              </a:srgbClr>
            </a:outerShdw>
          </a:effectLst>
        </a:effectStyle>
        <a:effectStyle>
          <a:effectLst>
            <a:outerShdw blurRad="63500" dist="25400" dir="3600000" algn="r" rotWithShape="0">
              <a:srgbClr val="000000">
                <a:alpha val="36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prstMaterial="flat">
            <a:bevelT w="38100" h="50800" prst="softRound"/>
          </a:sp3d>
        </a:effectStyle>
        <a:effectStyle>
          <a:effectLst>
            <a:outerShdw blurRad="76200" dist="38100" dir="3600000" algn="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contourW="44450" prstMaterial="flat">
            <a:bevelT w="38100" h="50800" prst="softRound"/>
            <a:contourClr>
              <a:schemeClr val="phClr">
                <a:tint val="5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52000"/>
                <a:satMod val="105000"/>
              </a:schemeClr>
            </a:gs>
            <a:gs pos="47500">
              <a:schemeClr val="phClr">
                <a:tint val="90000"/>
                <a:shade val="89000"/>
                <a:satMod val="105000"/>
              </a:schemeClr>
            </a:gs>
            <a:gs pos="58500">
              <a:schemeClr val="phClr">
                <a:tint val="85000"/>
                <a:shade val="89000"/>
                <a:satMod val="105000"/>
              </a:schemeClr>
            </a:gs>
            <a:gs pos="100000">
              <a:schemeClr val="phClr">
                <a:tint val="100000"/>
                <a:shade val="52000"/>
                <a:satMod val="105000"/>
              </a:schemeClr>
            </a:gs>
          </a:gsLst>
          <a:lin ang="36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5000"/>
                <a:satMod val="120000"/>
              </a:schemeClr>
            </a:duotone>
          </a:blip>
          <a:tile tx="0" ty="0" sx="52000" sy="5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rigin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TS101790490[1]</Template>
  <TotalTime>3803</TotalTime>
  <Words>2476</Words>
  <Application>Microsoft Office PowerPoint</Application>
  <PresentationFormat>On-screen Show (4:3)</PresentationFormat>
  <Paragraphs>400</Paragraphs>
  <Slides>78</Slides>
  <Notes>26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78</vt:i4>
      </vt:variant>
    </vt:vector>
  </HeadingPairs>
  <TitlesOfParts>
    <vt:vector size="79" baseType="lpstr">
      <vt:lpstr>TS101790490[1]</vt:lpstr>
      <vt:lpstr>New World Beginnings</vt:lpstr>
      <vt:lpstr>The First Americans</vt:lpstr>
      <vt:lpstr>Coming to America</vt:lpstr>
      <vt:lpstr>Northern Amerindians</vt:lpstr>
      <vt:lpstr>Who Really Discovered America?</vt:lpstr>
      <vt:lpstr>European Motives for Exploration</vt:lpstr>
      <vt:lpstr>Spanish Colonization</vt:lpstr>
      <vt:lpstr>LIES MY TEACHER TOLD ME</vt:lpstr>
      <vt:lpstr>First off… Why did Columbus make his voyage?</vt:lpstr>
      <vt:lpstr>PowerPoint Presentation</vt:lpstr>
      <vt:lpstr>How was it possible for Columbus to conquer the new land?</vt:lpstr>
      <vt:lpstr>and one more thing…</vt:lpstr>
      <vt:lpstr>SMALLPOX!</vt:lpstr>
      <vt:lpstr>PowerPoint Presentation</vt:lpstr>
      <vt:lpstr>The Columbian Exchange</vt:lpstr>
      <vt:lpstr>PowerPoint Presentation</vt:lpstr>
      <vt:lpstr>Results of contact between Native-Americans and Europeans</vt:lpstr>
      <vt:lpstr>Results of contact between Native-Americans and Europeans</vt:lpstr>
      <vt:lpstr>The French</vt:lpstr>
      <vt:lpstr>Settlements in Canada, the Mississippi River Valley, the port of New Orleans, and the Carribbean</vt:lpstr>
      <vt:lpstr>French Settlement</vt:lpstr>
      <vt:lpstr>The English</vt:lpstr>
      <vt:lpstr>England v. Spain</vt:lpstr>
      <vt:lpstr>The First English Colony</vt:lpstr>
      <vt:lpstr>LIES MY TEACHER TOLD ME</vt:lpstr>
      <vt:lpstr>Once upon a time, there was a beautiful Indian princess</vt:lpstr>
      <vt:lpstr>A handsome explorer landed nearby</vt:lpstr>
      <vt:lpstr>They met and fell in  love</vt:lpstr>
      <vt:lpstr>She saved him from certain death at the hands of her father</vt:lpstr>
      <vt:lpstr>And they lived happily ever after.</vt:lpstr>
      <vt:lpstr>LIES!</vt:lpstr>
      <vt:lpstr>The REAL Pocahontas</vt:lpstr>
      <vt:lpstr>The REAL John Smith</vt:lpstr>
      <vt:lpstr>John Rolfe</vt:lpstr>
      <vt:lpstr>Jamestown</vt:lpstr>
      <vt:lpstr>The Jamestown Nightmare</vt:lpstr>
      <vt:lpstr>The Thirteen Colonies</vt:lpstr>
      <vt:lpstr>The South</vt:lpstr>
      <vt:lpstr>General Characteristics of the South</vt:lpstr>
      <vt:lpstr>The Southern Colonies</vt:lpstr>
      <vt:lpstr>The Northern Colonies</vt:lpstr>
      <vt:lpstr>General Characteristics of New England</vt:lpstr>
      <vt:lpstr>The Protestant Reformation and the Rise of Puritanism</vt:lpstr>
      <vt:lpstr>Puritans vs. Separatists</vt:lpstr>
      <vt:lpstr>Who were the Pilgrims?</vt:lpstr>
      <vt:lpstr>The Mayflower Compact</vt:lpstr>
      <vt:lpstr>Lies My Teacher Told Me</vt:lpstr>
      <vt:lpstr>The Pilgrims and the First Thanksgiving</vt:lpstr>
      <vt:lpstr>LIES!</vt:lpstr>
      <vt:lpstr>The First Thanksgiving</vt:lpstr>
      <vt:lpstr>Massachusetts Bay Colony </vt:lpstr>
      <vt:lpstr>The Northern Colonies</vt:lpstr>
      <vt:lpstr>The Middle Colonies</vt:lpstr>
      <vt:lpstr>General Characteristics of the Middle Colonies</vt:lpstr>
      <vt:lpstr>The Middle Colonies</vt:lpstr>
      <vt:lpstr>The Poster Child of the Middle Colonies: Benjamin Franklin  </vt:lpstr>
      <vt:lpstr>Crash Course!</vt:lpstr>
      <vt:lpstr>Bell Ringer</vt:lpstr>
      <vt:lpstr>Life in the Colonies</vt:lpstr>
      <vt:lpstr>Population</vt:lpstr>
      <vt:lpstr>America’s First Government</vt:lpstr>
      <vt:lpstr>Indentured Servitude</vt:lpstr>
      <vt:lpstr>Bacon’s Rebellion - 1675</vt:lpstr>
      <vt:lpstr>Effects of the Rebellion</vt:lpstr>
      <vt:lpstr>The Triangular Trade, Part 1</vt:lpstr>
      <vt:lpstr>The “Middle Passage”</vt:lpstr>
      <vt:lpstr>Roots of Slavery</vt:lpstr>
      <vt:lpstr>Salem Witch Trials</vt:lpstr>
      <vt:lpstr>Philosophical Changes in the Colonies</vt:lpstr>
      <vt:lpstr>The Great Awakening</vt:lpstr>
      <vt:lpstr>The Enlightenment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Southern Colonies</dc:title>
  <dc:creator>Macie</dc:creator>
  <cp:lastModifiedBy>Macie</cp:lastModifiedBy>
  <cp:revision>139</cp:revision>
  <dcterms:created xsi:type="dcterms:W3CDTF">2010-08-17T23:47:12Z</dcterms:created>
  <dcterms:modified xsi:type="dcterms:W3CDTF">2013-08-13T03:53:25Z</dcterms:modified>
</cp:coreProperties>
</file>